
<file path=[Content_Types].xml><?xml version="1.0" encoding="utf-8"?>
<Types xmlns="http://schemas.openxmlformats.org/package/2006/content-types">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42.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605" r:id="rId2"/>
    <p:sldId id="630" r:id="rId3"/>
    <p:sldId id="631" r:id="rId4"/>
    <p:sldId id="632" r:id="rId5"/>
    <p:sldId id="606" r:id="rId6"/>
    <p:sldId id="607" r:id="rId7"/>
    <p:sldId id="608" r:id="rId8"/>
    <p:sldId id="609" r:id="rId9"/>
    <p:sldId id="610" r:id="rId10"/>
    <p:sldId id="611" r:id="rId11"/>
    <p:sldId id="599" r:id="rId12"/>
    <p:sldId id="628" r:id="rId13"/>
    <p:sldId id="629" r:id="rId14"/>
    <p:sldId id="600" r:id="rId15"/>
    <p:sldId id="580" r:id="rId16"/>
    <p:sldId id="581" r:id="rId17"/>
    <p:sldId id="582" r:id="rId18"/>
    <p:sldId id="583" r:id="rId19"/>
    <p:sldId id="584" r:id="rId20"/>
    <p:sldId id="601" r:id="rId21"/>
    <p:sldId id="602" r:id="rId22"/>
    <p:sldId id="615" r:id="rId23"/>
    <p:sldId id="585" r:id="rId24"/>
    <p:sldId id="586" r:id="rId25"/>
    <p:sldId id="587" r:id="rId26"/>
    <p:sldId id="588" r:id="rId27"/>
    <p:sldId id="589" r:id="rId28"/>
    <p:sldId id="590" r:id="rId29"/>
    <p:sldId id="591" r:id="rId30"/>
    <p:sldId id="623" r:id="rId31"/>
    <p:sldId id="619" r:id="rId32"/>
    <p:sldId id="616" r:id="rId33"/>
    <p:sldId id="620" r:id="rId34"/>
    <p:sldId id="624" r:id="rId35"/>
    <p:sldId id="621" r:id="rId36"/>
    <p:sldId id="622" r:id="rId37"/>
    <p:sldId id="5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ection>
        <p14:section name="Micado-Optimizer-Test" id="{A6070C13-4E6C-4DB2-B14E-35A00B10BF4F}">
          <p14:sldIdLst>
            <p14:sldId id="605"/>
            <p14:sldId id="630"/>
            <p14:sldId id="631"/>
            <p14:sldId id="632"/>
            <p14:sldId id="606"/>
            <p14:sldId id="607"/>
            <p14:sldId id="608"/>
            <p14:sldId id="609"/>
            <p14:sldId id="610"/>
            <p14:sldId id="611"/>
            <p14:sldId id="599"/>
            <p14:sldId id="628"/>
            <p14:sldId id="629"/>
            <p14:sldId id="600"/>
            <p14:sldId id="580"/>
            <p14:sldId id="581"/>
            <p14:sldId id="582"/>
            <p14:sldId id="583"/>
            <p14:sldId id="584"/>
            <p14:sldId id="601"/>
            <p14:sldId id="602"/>
            <p14:sldId id="615"/>
            <p14:sldId id="585"/>
            <p14:sldId id="586"/>
            <p14:sldId id="587"/>
            <p14:sldId id="588"/>
            <p14:sldId id="589"/>
            <p14:sldId id="590"/>
            <p14:sldId id="591"/>
            <p14:sldId id="623"/>
            <p14:sldId id="619"/>
            <p14:sldId id="616"/>
            <p14:sldId id="620"/>
            <p14:sldId id="624"/>
            <p14:sldId id="621"/>
            <p14:sldId id="622"/>
            <p14:sldId id="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964A"/>
    <a:srgbClr val="FDAC48"/>
    <a:srgbClr val="D6A300"/>
    <a:srgbClr val="009644"/>
    <a:srgbClr val="E6AF00"/>
    <a:srgbClr val="AA0286"/>
    <a:srgbClr val="7C2A8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varScale="1">
        <p:scale>
          <a:sx n="71" d="100"/>
          <a:sy n="71" d="100"/>
        </p:scale>
        <p:origin x="72"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11/13/2021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11/13/2021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a:t>
            </a:fld>
            <a:endParaRPr lang="hu-HU" dirty="0"/>
          </a:p>
        </p:txBody>
      </p:sp>
    </p:spTree>
    <p:extLst>
      <p:ext uri="{BB962C8B-B14F-4D97-AF65-F5344CB8AC3E}">
        <p14:creationId xmlns:p14="http://schemas.microsoft.com/office/powerpoint/2010/main" val="377347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108730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2527016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166977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48780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1706717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1570915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125770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406730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94967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98766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4286748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1264675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101863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190623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136453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3370874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267442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1208609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14025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978221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868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67777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941553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3240586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32</a:t>
            </a:fld>
            <a:endParaRPr lang="hu-HU" dirty="0"/>
          </a:p>
        </p:txBody>
      </p:sp>
    </p:spTree>
    <p:extLst>
      <p:ext uri="{BB962C8B-B14F-4D97-AF65-F5344CB8AC3E}">
        <p14:creationId xmlns:p14="http://schemas.microsoft.com/office/powerpoint/2010/main" val="82881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386750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2931299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3820040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228140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61233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44062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749707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2103614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196878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2524919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11/13/2021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11/13/2021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11/13/2021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11/13/2021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11/13/2021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11/13/2021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11/13/2021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4.mp4"/><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8.mp4"/><Relationship Id="rId7" Type="http://schemas.openxmlformats.org/officeDocument/2006/relationships/image" Target="../media/image28.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video" Target="../media/media8.mp4"/></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9.mp4"/><Relationship Id="rId7" Type="http://schemas.openxmlformats.org/officeDocument/2006/relationships/image" Target="../media/image2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video" Target="../media/media9.mp4"/></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1.mp4"/><Relationship Id="rId7" Type="http://schemas.openxmlformats.org/officeDocument/2006/relationships/image" Target="../media/image3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video" Target="../media/media11.mp4"/></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12.mp4"/><Relationship Id="rId7" Type="http://schemas.openxmlformats.org/officeDocument/2006/relationships/image" Target="../media/image3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video" Target="../media/media12.mp4"/></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microsoft.com/office/2007/relationships/media" Target="../media/media15.mp4"/><Relationship Id="rId7"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audio" Target="../media/media16.mp3"/><Relationship Id="rId11" Type="http://schemas.openxmlformats.org/officeDocument/2006/relationships/image" Target="../media/image38.png"/><Relationship Id="rId5" Type="http://schemas.microsoft.com/office/2007/relationships/media" Target="../media/media16.mp3"/><Relationship Id="rId10" Type="http://schemas.openxmlformats.org/officeDocument/2006/relationships/image" Target="../media/image37.png"/><Relationship Id="rId4" Type="http://schemas.openxmlformats.org/officeDocument/2006/relationships/video" Target="../media/media15.mp4"/><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video" Target="../media/media17.mp4"/><Relationship Id="rId13" Type="http://schemas.openxmlformats.org/officeDocument/2006/relationships/image" Target="../media/image38.png"/><Relationship Id="rId3" Type="http://schemas.microsoft.com/office/2007/relationships/media" Target="../media/media15.mp4"/><Relationship Id="rId7" Type="http://schemas.microsoft.com/office/2007/relationships/media" Target="../media/media17.mp4"/><Relationship Id="rId12" Type="http://schemas.openxmlformats.org/officeDocument/2006/relationships/image" Target="../media/image37.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audio" Target="../media/media16.mp3"/><Relationship Id="rId11" Type="http://schemas.openxmlformats.org/officeDocument/2006/relationships/image" Target="../media/image36.png"/><Relationship Id="rId5" Type="http://schemas.microsoft.com/office/2007/relationships/media" Target="../media/media16.mp3"/><Relationship Id="rId10" Type="http://schemas.openxmlformats.org/officeDocument/2006/relationships/notesSlide" Target="../notesSlides/notesSlide29.xml"/><Relationship Id="rId4" Type="http://schemas.openxmlformats.org/officeDocument/2006/relationships/video" Target="../media/media15.mp4"/><Relationship Id="rId9" Type="http://schemas.openxmlformats.org/officeDocument/2006/relationships/slideLayout" Target="../slideLayouts/slideLayout7.xml"/><Relationship Id="rId1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image" Target="../media/image47.jpg"/><Relationship Id="rId1" Type="http://schemas.openxmlformats.org/officeDocument/2006/relationships/slideLayout" Target="../slideLayouts/slideLayout8.xml"/><Relationship Id="rId6" Type="http://schemas.openxmlformats.org/officeDocument/2006/relationships/image" Target="../media/image51.svg"/><Relationship Id="rId11" Type="http://schemas.openxmlformats.org/officeDocument/2006/relationships/image" Target="../media/image55.sv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svg"/><Relationship Id="rId9" Type="http://schemas.openxmlformats.org/officeDocument/2006/relationships/hyperlink" Target="http://www.sztaki.hu/"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youtube.com/watch?v=OGHA-elMrxI"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a:t>
            </a:fld>
            <a:endParaRPr lang="en-GB" dirty="0"/>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7898864" y="3308210"/>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3184134"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Mindegyik esetében megpróbálom elmagyarázni, hogy mi a lényege, hogyan működik.</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5581070"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Egy konkrét példát is adok rá és megmutatom, hogy melyik része kapcsolódik a mi megoldásunkhoz.</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5672798"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Egy példán keresztül</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898864" y="234349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miért alkalmazható, miért nem alkalmazható a mi esetünkben.</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898864" y="234349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Megmutatom</a:t>
            </a:r>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7" name="Szöveg helye 14">
            <a:extLst>
              <a:ext uri="{FF2B5EF4-FFF2-40B4-BE49-F238E27FC236}">
                <a16:creationId xmlns:a16="http://schemas.microsoft.com/office/drawing/2014/main" id="{23F2B2C5-BA30-4967-9D0B-29F69A9DA9FE}"/>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8" name="Szöveg helye 14">
            <a:extLst>
              <a:ext uri="{FF2B5EF4-FFF2-40B4-BE49-F238E27FC236}">
                <a16:creationId xmlns:a16="http://schemas.microsoft.com/office/drawing/2014/main" id="{06851699-5761-45DE-972C-65B6CE5B608E}"/>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29" name="Szöveg helye 14">
            <a:extLst>
              <a:ext uri="{FF2B5EF4-FFF2-40B4-BE49-F238E27FC236}">
                <a16:creationId xmlns:a16="http://schemas.microsoft.com/office/drawing/2014/main" id="{EA8BC159-8AAF-4C2C-94E9-867DABE1D4BF}"/>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24" name="Téglalap: szamárfül 23">
            <a:extLst>
              <a:ext uri="{FF2B5EF4-FFF2-40B4-BE49-F238E27FC236}">
                <a16:creationId xmlns:a16="http://schemas.microsoft.com/office/drawing/2014/main" id="{5147D5C7-ED47-4142-975B-9FDECF9B172B}"/>
              </a:ext>
            </a:extLst>
          </p:cNvPr>
          <p:cNvSpPr/>
          <p:nvPr/>
        </p:nvSpPr>
        <p:spPr>
          <a:xfrm>
            <a:off x="7898864" y="234434"/>
            <a:ext cx="2413373"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   Vagy milyen megkötések</a:t>
            </a:r>
            <a:br>
              <a:rPr lang="hu-HU" sz="1200" dirty="0">
                <a:latin typeface="Arial Nova Cond" panose="020B0506020202020204" pitchFamily="34" charset="0"/>
              </a:rPr>
            </a:br>
            <a:r>
              <a:rPr lang="hu-HU" sz="1200" dirty="0">
                <a:latin typeface="Arial Nova Cond" panose="020B0506020202020204" pitchFamily="34" charset="0"/>
              </a:rPr>
              <a:t>és körülmények között</a:t>
            </a:r>
            <a:br>
              <a:rPr lang="hu-HU" sz="1200" dirty="0">
                <a:latin typeface="Arial Nova Cond" panose="020B0506020202020204" pitchFamily="34" charset="0"/>
              </a:rPr>
            </a:br>
            <a:r>
              <a:rPr lang="hu-HU" sz="1200" dirty="0">
                <a:latin typeface="Arial Nova Cond" panose="020B0506020202020204" pitchFamily="34" charset="0"/>
              </a:rPr>
              <a:t>lenne alkalmazható az</a:t>
            </a:r>
            <a:br>
              <a:rPr lang="hu-HU" sz="1200" dirty="0">
                <a:latin typeface="Arial Nova Cond" panose="020B0506020202020204" pitchFamily="34" charset="0"/>
              </a:rPr>
            </a:br>
            <a:r>
              <a:rPr lang="hu-HU" sz="1200" dirty="0">
                <a:latin typeface="Arial Nova Cond" panose="020B0506020202020204" pitchFamily="34" charset="0"/>
              </a:rPr>
              <a:t>esetünkben.</a:t>
            </a:r>
            <a:endParaRPr lang="hu-HU" sz="1200" dirty="0">
              <a:solidFill>
                <a:schemeClr val="bg1"/>
              </a:solidFill>
              <a:latin typeface="Arial Nova Cond" panose="020B0506020202020204" pitchFamily="34" charset="0"/>
            </a:endParaRPr>
          </a:p>
        </p:txBody>
      </p:sp>
      <p:sp>
        <p:nvSpPr>
          <p:cNvPr id="33" name="Téglalap: szamárfül 32">
            <a:extLst>
              <a:ext uri="{FF2B5EF4-FFF2-40B4-BE49-F238E27FC236}">
                <a16:creationId xmlns:a16="http://schemas.microsoft.com/office/drawing/2014/main" id="{C8534A4E-E3C6-467C-9CEB-2AA8055004E6}"/>
              </a:ext>
            </a:extLst>
          </p:cNvPr>
          <p:cNvSpPr/>
          <p:nvPr/>
        </p:nvSpPr>
        <p:spPr>
          <a:xfrm>
            <a:off x="5435544"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Józefnek</a:t>
            </a:r>
            <a:r>
              <a:rPr lang="hu-HU" sz="1200" dirty="0">
                <a:latin typeface="Arial Nova Cond" panose="020B0506020202020204" pitchFamily="34" charset="0"/>
              </a:rPr>
              <a:t> volt egy jó meglátása </a:t>
            </a:r>
            <a:r>
              <a:rPr lang="hu-HU" sz="1200" dirty="0" err="1">
                <a:latin typeface="Arial Nova Cond" panose="020B0506020202020204" pitchFamily="34" charset="0"/>
              </a:rPr>
              <a:t>vsszajelzése</a:t>
            </a:r>
            <a:r>
              <a:rPr lang="hu-HU" sz="1200" dirty="0">
                <a:latin typeface="Arial Nova Cond" panose="020B0506020202020204" pitchFamily="34" charset="0"/>
              </a:rPr>
              <a:t> azzal kapcsolatban, hogy nem érthető, hogy az egyes módszerek miben különböznek.</a:t>
            </a:r>
            <a:endParaRPr lang="hu-HU" sz="1200" dirty="0">
              <a:solidFill>
                <a:schemeClr val="bg1"/>
              </a:solidFill>
              <a:latin typeface="Arial Nova Cond" panose="020B0506020202020204" pitchFamily="34" charset="0"/>
            </a:endParaRPr>
          </a:p>
        </p:txBody>
      </p:sp>
      <p:sp>
        <p:nvSpPr>
          <p:cNvPr id="34" name="Téglalap: szamárfül 33">
            <a:extLst>
              <a:ext uri="{FF2B5EF4-FFF2-40B4-BE49-F238E27FC236}">
                <a16:creationId xmlns:a16="http://schemas.microsoft.com/office/drawing/2014/main" id="{C34CD8E8-2988-46C5-81E3-F3CAA7D2C491}"/>
              </a:ext>
            </a:extLst>
          </p:cNvPr>
          <p:cNvSpPr/>
          <p:nvPr/>
        </p:nvSpPr>
        <p:spPr>
          <a:xfrm>
            <a:off x="10395272" y="234434"/>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Kertész Attila (</a:t>
            </a:r>
            <a:r>
              <a:rPr lang="hu-HU" sz="1200" dirty="0" err="1">
                <a:latin typeface="Arial Nova Cond" panose="020B0506020202020204" pitchFamily="34" charset="0"/>
              </a:rPr>
              <a:t>Cluster</a:t>
            </a:r>
            <a:r>
              <a:rPr lang="hu-HU" sz="1200" dirty="0">
                <a:latin typeface="Arial Nova Cond" panose="020B0506020202020204" pitchFamily="34" charset="0"/>
              </a:rPr>
              <a:t> </a:t>
            </a:r>
            <a:r>
              <a:rPr lang="hu-HU" sz="1200" dirty="0" err="1">
                <a:latin typeface="Arial Nova Cond" panose="020B0506020202020204" pitchFamily="34" charset="0"/>
              </a:rPr>
              <a:t>Computing</a:t>
            </a:r>
            <a:r>
              <a:rPr lang="hu-HU" sz="1200" dirty="0">
                <a:latin typeface="Arial Nova Cond" panose="020B0506020202020204" pitchFamily="34" charset="0"/>
              </a:rPr>
              <a:t>, 2019, 22:737-755) cikkében nagyon jó áttekintést ad a meglévő módszerekről –</a:t>
            </a:r>
            <a:br>
              <a:rPr lang="hu-HU" sz="1200" dirty="0">
                <a:latin typeface="Arial Nova Cond" panose="020B0506020202020204" pitchFamily="34" charset="0"/>
              </a:rPr>
            </a:br>
            <a:r>
              <a:rPr lang="hu-HU" sz="1200" dirty="0">
                <a:latin typeface="Arial Nova Cond" panose="020B0506020202020204" pitchFamily="34" charset="0"/>
              </a:rPr>
              <a:t>és ez alapján merült fel bennem, hogy az idősoros </a:t>
            </a:r>
            <a:r>
              <a:rPr lang="hu-HU" sz="1200" dirty="0" err="1">
                <a:latin typeface="Arial Nova Cond" panose="020B0506020202020204" pitchFamily="34" charset="0"/>
              </a:rPr>
              <a:t>Auto</a:t>
            </a:r>
            <a:r>
              <a:rPr lang="hu-HU" sz="1200" dirty="0">
                <a:latin typeface="Arial Nova Cond" panose="020B0506020202020204" pitchFamily="34" charset="0"/>
              </a:rPr>
              <a:t> Regresszív modelleket is be lehet mutatni az ML Autón.</a:t>
            </a:r>
            <a:endParaRPr lang="hu-HU" sz="1200" dirty="0">
              <a:solidFill>
                <a:schemeClr val="bg1"/>
              </a:solidFill>
              <a:latin typeface="Arial Nova Cond" panose="020B0506020202020204" pitchFamily="34" charset="0"/>
            </a:endParaRPr>
          </a:p>
        </p:txBody>
      </p:sp>
      <p:sp>
        <p:nvSpPr>
          <p:cNvPr id="35" name="Téglalap: szamárfül 34">
            <a:extLst>
              <a:ext uri="{FF2B5EF4-FFF2-40B4-BE49-F238E27FC236}">
                <a16:creationId xmlns:a16="http://schemas.microsoft.com/office/drawing/2014/main" id="{C645B6D4-A8C1-4E04-95E5-6519DDF67D0A}"/>
              </a:ext>
            </a:extLst>
          </p:cNvPr>
          <p:cNvSpPr/>
          <p:nvPr/>
        </p:nvSpPr>
        <p:spPr>
          <a:xfrm>
            <a:off x="10395272" y="2459936"/>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idézet a fenti cikkből_</a:t>
            </a:r>
            <a:br>
              <a:rPr lang="hu-HU" sz="1200" dirty="0">
                <a:latin typeface="Arial Nova Cond" panose="020B0506020202020204" pitchFamily="34" charset="0"/>
              </a:rPr>
            </a:br>
            <a:r>
              <a:rPr lang="hu-HU" sz="1200" dirty="0">
                <a:latin typeface="Arial Nova Cond" panose="020B0506020202020204" pitchFamily="34" charset="0"/>
              </a:rPr>
              <a:t>„</a:t>
            </a:r>
            <a:r>
              <a:rPr lang="en-US" sz="1200" dirty="0" err="1">
                <a:latin typeface="Arial Nova Cond" panose="020B0506020202020204" pitchFamily="34" charset="0"/>
              </a:rPr>
              <a:t>Calheiros</a:t>
            </a:r>
            <a:r>
              <a:rPr lang="en-US" sz="1200" dirty="0">
                <a:latin typeface="Arial Nova Cond" panose="020B0506020202020204" pitchFamily="34" charset="0"/>
              </a:rPr>
              <a:t> et al. [5] offers cloud workload prediction</a:t>
            </a:r>
          </a:p>
          <a:p>
            <a:pPr algn="ctr"/>
            <a:r>
              <a:rPr lang="en-US" sz="1200" dirty="0">
                <a:latin typeface="Arial Nova Cond" panose="020B0506020202020204" pitchFamily="34" charset="0"/>
              </a:rPr>
              <a:t>based on autoregressive integrated moving average. They</a:t>
            </a:r>
          </a:p>
          <a:p>
            <a:pPr algn="ctr"/>
            <a:r>
              <a:rPr lang="en-US" sz="1200" dirty="0">
                <a:latin typeface="Arial Nova Cond" panose="020B0506020202020204" pitchFamily="34" charset="0"/>
              </a:rPr>
              <a:t>argue that proactive dynamic provisioning of resources</a:t>
            </a:r>
          </a:p>
          <a:p>
            <a:pPr algn="ctr"/>
            <a:r>
              <a:rPr lang="en-US" sz="1200" dirty="0">
                <a:latin typeface="Arial Nova Cond" panose="020B0506020202020204" pitchFamily="34" charset="0"/>
              </a:rPr>
              <a:t>could achieve good quality of service.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6" name="Téglalap: szamárfül 35">
            <a:extLst>
              <a:ext uri="{FF2B5EF4-FFF2-40B4-BE49-F238E27FC236}">
                <a16:creationId xmlns:a16="http://schemas.microsoft.com/office/drawing/2014/main" id="{AF196025-07BC-49CF-BCB4-C098C3A03857}"/>
              </a:ext>
            </a:extLst>
          </p:cNvPr>
          <p:cNvSpPr/>
          <p:nvPr/>
        </p:nvSpPr>
        <p:spPr>
          <a:xfrm>
            <a:off x="10395272" y="4669518"/>
            <a:ext cx="241337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t>
            </a:r>
            <a:r>
              <a:rPr lang="hu-HU" sz="1200" dirty="0" err="1"/>
              <a:t>Their</a:t>
            </a:r>
            <a:r>
              <a:rPr lang="hu-HU" sz="1200" dirty="0"/>
              <a:t> </a:t>
            </a:r>
            <a:r>
              <a:rPr lang="hu-HU" sz="1200" dirty="0" err="1"/>
              <a:t>model’s</a:t>
            </a:r>
            <a:r>
              <a:rPr lang="hu-HU" sz="1200" dirty="0"/>
              <a:t> </a:t>
            </a:r>
            <a:r>
              <a:rPr lang="en-US" sz="1200"/>
              <a:t>accuracy is evaluated by predicting future workloads of real request traces to web servers.</a:t>
            </a:r>
            <a:r>
              <a:rPr lang="hu-HU" sz="120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6750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1" grpId="0" animBg="1"/>
      <p:bldP spid="54" grpId="0" animBg="1"/>
      <p:bldP spid="66" grpId="0" animBg="1"/>
      <p:bldP spid="67" grpId="0" animBg="1"/>
      <p:bldP spid="25" grpId="0"/>
      <p:bldP spid="27" grpId="0"/>
      <p:bldP spid="28" grpId="0"/>
      <p:bldP spid="29" grpId="0"/>
      <p:bldP spid="30" grpId="0" animBg="1"/>
      <p:bldP spid="32" grpId="0" animBg="1"/>
      <p:bldP spid="23" grpId="0"/>
      <p:bldP spid="24" grpId="0" animBg="1"/>
      <p:bldP spid="33" grpId="0" animBg="1"/>
      <p:bldP spid="34" grpId="0" animBg="1"/>
      <p:bldP spid="35" grpId="0" animBg="1"/>
      <p:bldP spid="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10</a:t>
            </a:fld>
            <a:endParaRPr lang="en-GB" dirty="0"/>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felügyelt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a:t>
            </a:r>
            <a:r>
              <a:rPr lang="hu-HU" sz="1200" dirty="0" err="1">
                <a:latin typeface="Arial Nova Cond" panose="020B0506020202020204" pitchFamily="34" charset="0"/>
              </a:rPr>
              <a:t>learing</a:t>
            </a:r>
            <a:r>
              <a:rPr lang="hu-HU" sz="1200" dirty="0">
                <a:latin typeface="Arial Nova Cond" panose="020B0506020202020204" pitchFamily="34" charset="0"/>
              </a:rPr>
              <a:t>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28117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Szenzorok alapján tájékozódik így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nyer információt a </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külvilágból</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281075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van Károly a </a:t>
            </a:r>
            <a:r>
              <a:rPr lang="hu-HU" sz="1000" dirty="0" err="1">
                <a:solidFill>
                  <a:schemeClr val="tx1"/>
                </a:solidFill>
                <a:latin typeface="Arial" panose="020B0604020202020204" pitchFamily="34" charset="0"/>
                <a:cs typeface="Arial" panose="020B0604020202020204" pitchFamily="34" charset="0"/>
              </a:rPr>
              <a:t>super</a:t>
            </a:r>
            <a:r>
              <a:rPr lang="hu-HU" sz="1000" dirty="0">
                <a:solidFill>
                  <a:schemeClr val="tx1"/>
                </a:solidFill>
                <a:latin typeface="Arial" panose="020B0604020202020204" pitchFamily="34" charset="0"/>
                <a:cs typeface="Arial" panose="020B0604020202020204" pitchFamily="34" charset="0"/>
              </a:rPr>
              <a:t>-driver</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1641154"/>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pic>
        <p:nvPicPr>
          <p:cNvPr id="5" name="Kép 4">
            <a:extLst>
              <a:ext uri="{FF2B5EF4-FFF2-40B4-BE49-F238E27FC236}">
                <a16:creationId xmlns:a16="http://schemas.microsoft.com/office/drawing/2014/main" id="{6222A668-34AF-4A50-9C87-DA39CDFAD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98921" y="3128424"/>
            <a:ext cx="4038600" cy="1581150"/>
          </a:xfrm>
          <a:prstGeom prst="rect">
            <a:avLst/>
          </a:prstGeom>
        </p:spPr>
      </p:pic>
      <p:sp>
        <p:nvSpPr>
          <p:cNvPr id="23" name="Szabadkézi sokszög: alakzat 22">
            <a:extLst>
              <a:ext uri="{FF2B5EF4-FFF2-40B4-BE49-F238E27FC236}">
                <a16:creationId xmlns:a16="http://schemas.microsoft.com/office/drawing/2014/main" id="{1343E0D7-6739-41BC-A122-F86A450C9746}"/>
              </a:ext>
            </a:extLst>
          </p:cNvPr>
          <p:cNvSpPr/>
          <p:nvPr/>
        </p:nvSpPr>
        <p:spPr>
          <a:xfrm>
            <a:off x="4603369" y="421782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24" name="Szabadkézi sokszög: alakzat 23">
            <a:extLst>
              <a:ext uri="{FF2B5EF4-FFF2-40B4-BE49-F238E27FC236}">
                <a16:creationId xmlns:a16="http://schemas.microsoft.com/office/drawing/2014/main" id="{DCA5DE32-BFED-475B-A3E5-BD57B6925FE4}"/>
              </a:ext>
            </a:extLst>
          </p:cNvPr>
          <p:cNvSpPr/>
          <p:nvPr/>
        </p:nvSpPr>
        <p:spPr>
          <a:xfrm>
            <a:off x="4695097" y="421687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 neki három </a:t>
            </a:r>
            <a:r>
              <a:rPr lang="hu-HU" sz="1000" dirty="0" err="1">
                <a:solidFill>
                  <a:schemeClr val="tx1"/>
                </a:solidFill>
                <a:latin typeface="Arial" panose="020B0604020202020204" pitchFamily="34" charset="0"/>
                <a:cs typeface="Arial" panose="020B0604020202020204" pitchFamily="34" charset="0"/>
              </a:rPr>
              <a:t>szenzora</a:t>
            </a:r>
            <a:endParaRPr lang="hu-HU" sz="1000" dirty="0">
              <a:solidFill>
                <a:schemeClr val="tx1"/>
              </a:solidFill>
              <a:latin typeface="Arial" panose="020B0604020202020204" pitchFamily="34" charset="0"/>
              <a:cs typeface="Arial" panose="020B0604020202020204" pitchFamily="34" charset="0"/>
            </a:endParaRPr>
          </a:p>
        </p:txBody>
      </p:sp>
      <p:pic>
        <p:nvPicPr>
          <p:cNvPr id="25" name="Kép 24" descr="A képen clipart látható&#10;&#10;Automatikusan generált leírás">
            <a:extLst>
              <a:ext uri="{FF2B5EF4-FFF2-40B4-BE49-F238E27FC236}">
                <a16:creationId xmlns:a16="http://schemas.microsoft.com/office/drawing/2014/main" id="{1542C2B7-59E4-4638-B72A-8FE5E1D7B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4338" y="1156833"/>
            <a:ext cx="966809" cy="378515"/>
          </a:xfrm>
          <a:prstGeom prst="rect">
            <a:avLst/>
          </a:prstGeom>
        </p:spPr>
      </p:pic>
      <p:cxnSp>
        <p:nvCxnSpPr>
          <p:cNvPr id="7" name="Egyenes összekötő 6">
            <a:extLst>
              <a:ext uri="{FF2B5EF4-FFF2-40B4-BE49-F238E27FC236}">
                <a16:creationId xmlns:a16="http://schemas.microsoft.com/office/drawing/2014/main" id="{1902EC5A-7C93-4B30-8FCF-1FE54EB61E17}"/>
              </a:ext>
            </a:extLst>
          </p:cNvPr>
          <p:cNvCxnSpPr/>
          <p:nvPr/>
        </p:nvCxnSpPr>
        <p:spPr>
          <a:xfrm flipV="1">
            <a:off x="6371303" y="2698128"/>
            <a:ext cx="1651820" cy="1047294"/>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0" name="Szabadkézi sokszög: alakzat 29">
            <a:extLst>
              <a:ext uri="{FF2B5EF4-FFF2-40B4-BE49-F238E27FC236}">
                <a16:creationId xmlns:a16="http://schemas.microsoft.com/office/drawing/2014/main" id="{D460700F-57CE-4005-8544-6A5200A3D85C}"/>
              </a:ext>
            </a:extLst>
          </p:cNvPr>
          <p:cNvSpPr/>
          <p:nvPr/>
        </p:nvSpPr>
        <p:spPr>
          <a:xfrm>
            <a:off x="8054720" y="247492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Letapogat vele mindent,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mint a lézeres távolságmérő.</a:t>
            </a:r>
          </a:p>
        </p:txBody>
      </p:sp>
      <p:sp>
        <p:nvSpPr>
          <p:cNvPr id="32" name="Szabadkézi sokszög: alakzat 31">
            <a:extLst>
              <a:ext uri="{FF2B5EF4-FFF2-40B4-BE49-F238E27FC236}">
                <a16:creationId xmlns:a16="http://schemas.microsoft.com/office/drawing/2014/main" id="{AA9F9178-188D-436F-80B6-9F9E497E3B6D}"/>
              </a:ext>
            </a:extLst>
          </p:cNvPr>
          <p:cNvSpPr/>
          <p:nvPr/>
        </p:nvSpPr>
        <p:spPr>
          <a:xfrm>
            <a:off x="8146448" y="247397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távolságot számokban fejezzük ki</a:t>
            </a:r>
          </a:p>
        </p:txBody>
      </p:sp>
      <p:sp>
        <p:nvSpPr>
          <p:cNvPr id="33" name="Téglalap: lekerekített 32">
            <a:extLst>
              <a:ext uri="{FF2B5EF4-FFF2-40B4-BE49-F238E27FC236}">
                <a16:creationId xmlns:a16="http://schemas.microsoft.com/office/drawing/2014/main" id="{7ABEEC3A-6728-4D89-9849-0C10BFB9A80E}"/>
              </a:ext>
            </a:extLst>
          </p:cNvPr>
          <p:cNvSpPr/>
          <p:nvPr/>
        </p:nvSpPr>
        <p:spPr>
          <a:xfrm>
            <a:off x="8146448" y="363050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Jobbra, ballra előre – nem cifrázta</a:t>
            </a:r>
          </a:p>
        </p:txBody>
      </p:sp>
      <p:sp>
        <p:nvSpPr>
          <p:cNvPr id="34" name="Szabadkézi sokszög: alakzat 33">
            <a:extLst>
              <a:ext uri="{FF2B5EF4-FFF2-40B4-BE49-F238E27FC236}">
                <a16:creationId xmlns:a16="http://schemas.microsoft.com/office/drawing/2014/main" id="{E09E98D7-AF48-49F5-87C0-CA57076F1D29}"/>
              </a:ext>
            </a:extLst>
          </p:cNvPr>
          <p:cNvSpPr/>
          <p:nvPr/>
        </p:nvSpPr>
        <p:spPr>
          <a:xfrm>
            <a:off x="8146448" y="353983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Karcsi rögtön három szenzort is vett</a:t>
            </a:r>
          </a:p>
        </p:txBody>
      </p:sp>
      <p:sp>
        <p:nvSpPr>
          <p:cNvPr id="36" name="Téglalap: lekerekített 35">
            <a:extLst>
              <a:ext uri="{FF2B5EF4-FFF2-40B4-BE49-F238E27FC236}">
                <a16:creationId xmlns:a16="http://schemas.microsoft.com/office/drawing/2014/main" id="{895CC3A0-A628-4840-99E0-DEAB01259A28}"/>
              </a:ext>
            </a:extLst>
          </p:cNvPr>
          <p:cNvSpPr/>
          <p:nvPr/>
        </p:nvSpPr>
        <p:spPr>
          <a:xfrm>
            <a:off x="8146448" y="479127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De hogy a működési elvét be tudja mutatni maradt háromnál, hogy egyszerűbb legyen.</a:t>
            </a:r>
          </a:p>
        </p:txBody>
      </p:sp>
      <p:sp>
        <p:nvSpPr>
          <p:cNvPr id="37" name="Szabadkézi sokszög: alakzat 36">
            <a:extLst>
              <a:ext uri="{FF2B5EF4-FFF2-40B4-BE49-F238E27FC236}">
                <a16:creationId xmlns:a16="http://schemas.microsoft.com/office/drawing/2014/main" id="{8EF9AA79-8CD6-4445-8E70-4E9F61906539}"/>
              </a:ext>
            </a:extLst>
          </p:cNvPr>
          <p:cNvSpPr/>
          <p:nvPr/>
        </p:nvSpPr>
        <p:spPr>
          <a:xfrm>
            <a:off x="8146448" y="470060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Vehetett volna többet is</a:t>
            </a:r>
          </a:p>
        </p:txBody>
      </p:sp>
      <p:cxnSp>
        <p:nvCxnSpPr>
          <p:cNvPr id="12" name="Egyenes összekötő 11">
            <a:extLst>
              <a:ext uri="{FF2B5EF4-FFF2-40B4-BE49-F238E27FC236}">
                <a16:creationId xmlns:a16="http://schemas.microsoft.com/office/drawing/2014/main" id="{CC766B3C-1674-4648-9643-490899F51B5A}"/>
              </a:ext>
            </a:extLst>
          </p:cNvPr>
          <p:cNvCxnSpPr/>
          <p:nvPr/>
        </p:nvCxnSpPr>
        <p:spPr>
          <a:xfrm flipV="1">
            <a:off x="6474542" y="3945984"/>
            <a:ext cx="5717458" cy="26336"/>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Egyenes összekötő 13">
            <a:extLst>
              <a:ext uri="{FF2B5EF4-FFF2-40B4-BE49-F238E27FC236}">
                <a16:creationId xmlns:a16="http://schemas.microsoft.com/office/drawing/2014/main" id="{29AC25F7-FA9F-4B15-ABD1-7CEE46290E64}"/>
              </a:ext>
            </a:extLst>
          </p:cNvPr>
          <p:cNvCxnSpPr/>
          <p:nvPr/>
        </p:nvCxnSpPr>
        <p:spPr>
          <a:xfrm>
            <a:off x="6474542" y="4260741"/>
            <a:ext cx="1342103" cy="960595"/>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0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300"/>
                                        <p:tgtEl>
                                          <p:spTgt spid="7"/>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200"/>
                                        <p:tgtEl>
                                          <p:spTgt spid="12"/>
                                        </p:tgtEl>
                                      </p:cBhvr>
                                    </p:animEffect>
                                  </p:childTnLst>
                                </p:cTn>
                              </p:par>
                              <p:par>
                                <p:cTn id="62" presetID="22" presetClass="entr" presetSubtype="8"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23" grpId="0" animBg="1"/>
      <p:bldP spid="24" grpId="0" animBg="1"/>
      <p:bldP spid="30" grpId="0" animBg="1"/>
      <p:bldP spid="32" grpId="0" animBg="1"/>
      <p:bldP spid="33" grpId="0" animBg="1"/>
      <p:bldP spid="34"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pic>
        <p:nvPicPr>
          <p:cNvPr id="5" name="ani_history">
            <a:hlinkClick r:id="" action="ppaction://media"/>
            <a:extLst>
              <a:ext uri="{FF2B5EF4-FFF2-40B4-BE49-F238E27FC236}">
                <a16:creationId xmlns:a16="http://schemas.microsoft.com/office/drawing/2014/main" id="{492ED64D-4D03-4E8E-98A9-51E9274735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610" t="5447" r="10610" b="882"/>
          <a:stretch/>
        </p:blipFill>
        <p:spPr>
          <a:xfrm>
            <a:off x="215432" y="1476000"/>
            <a:ext cx="11628000" cy="532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8" name="Téglalap 7">
            <a:extLst>
              <a:ext uri="{FF2B5EF4-FFF2-40B4-BE49-F238E27FC236}">
                <a16:creationId xmlns:a16="http://schemas.microsoft.com/office/drawing/2014/main" id="{7056DF1A-B586-4B7F-A54E-0FD9BC44F41D}"/>
              </a:ext>
            </a:extLst>
          </p:cNvPr>
          <p:cNvSpPr/>
          <p:nvPr/>
        </p:nvSpPr>
        <p:spPr>
          <a:xfrm>
            <a:off x="503463" y="1813327"/>
            <a:ext cx="11454494" cy="5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Ellenőrzés,</a:t>
            </a:r>
            <a:r>
              <a:rPr lang="hu-HU" dirty="0">
                <a:solidFill>
                  <a:schemeClr val="tx1"/>
                </a:solidFill>
                <a:latin typeface="Calibri Light" panose="020F0302020204030204" pitchFamily="34" charset="0"/>
                <a:cs typeface="Calibri Light" panose="020F0302020204030204" pitchFamily="34" charset="0"/>
              </a:rPr>
              <a:t> képen csak arra voltam kíváncsi, hogy egy-egy lépés után &lt;&lt;fel, le&gt;&gt; hogyan alakul az egyes szenzorok értéke.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egész számos helyen </a:t>
            </a:r>
            <a:r>
              <a:rPr lang="hu-HU" dirty="0" err="1">
                <a:solidFill>
                  <a:schemeClr val="tx1"/>
                </a:solidFill>
                <a:latin typeface="Calibri Light" panose="020F0302020204030204" pitchFamily="34" charset="0"/>
                <a:cs typeface="Calibri Light" panose="020F0302020204030204" pitchFamily="34" charset="0"/>
              </a:rPr>
              <a:t>elcsúszhat</a:t>
            </a:r>
            <a:r>
              <a:rPr lang="hu-HU" dirty="0">
                <a:solidFill>
                  <a:schemeClr val="tx1"/>
                </a:solidFill>
                <a:latin typeface="Calibri Light" panose="020F0302020204030204" pitchFamily="34" charset="0"/>
                <a:cs typeface="Calibri Light" panose="020F0302020204030204" pitchFamily="34" charset="0"/>
              </a:rPr>
              <a:t> –  ezért az ilyen viszonylag egyszerű és egyértelmű esetekben is inkább megvizsgálom, hogy mi történik egy-egy lépés során, mert a későbbiek során, több metrika és nagyobb zaj esetén ez már sokkal nehezebb</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lesz.</a:t>
            </a:r>
          </a:p>
        </p:txBody>
      </p:sp>
      <p:pic>
        <p:nvPicPr>
          <p:cNvPr id="4" name="ani_sensorLeftBeforeScaled_vs_sensorLeftAfterScaled_v3">
            <a:hlinkClick r:id="" action="ppaction://media"/>
            <a:extLst>
              <a:ext uri="{FF2B5EF4-FFF2-40B4-BE49-F238E27FC236}">
                <a16:creationId xmlns:a16="http://schemas.microsoft.com/office/drawing/2014/main" id="{8DDF4AFD-CA5F-4DBF-BB71-8844534D490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00089" y="1414247"/>
            <a:ext cx="4286250" cy="3429000"/>
          </a:xfrm>
          <a:prstGeom prst="rect">
            <a:avLst/>
          </a:prstGeom>
        </p:spPr>
      </p:pic>
      <p:sp>
        <p:nvSpPr>
          <p:cNvPr id="28" name="Szabadkézi sokszög: alakzat 27">
            <a:extLst>
              <a:ext uri="{FF2B5EF4-FFF2-40B4-BE49-F238E27FC236}">
                <a16:creationId xmlns:a16="http://schemas.microsoft.com/office/drawing/2014/main" id="{998BCF04-03B9-49D4-ABC0-53F13E7E39C3}"/>
              </a:ext>
            </a:extLst>
          </p:cNvPr>
          <p:cNvSpPr/>
          <p:nvPr/>
        </p:nvSpPr>
        <p:spPr>
          <a:xfrm>
            <a:off x="5140271" y="223578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Vízszintes tengelyen a ball szenzor elmozdulás előtt, függőleges tengelyen az utáni értéke.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9" name="Szabadkézi sokszög: alakzat 28">
            <a:extLst>
              <a:ext uri="{FF2B5EF4-FFF2-40B4-BE49-F238E27FC236}">
                <a16:creationId xmlns:a16="http://schemas.microsoft.com/office/drawing/2014/main" id="{B101D2C1-A955-4B8F-943F-D7721AFA3AB3}"/>
              </a:ext>
            </a:extLst>
          </p:cNvPr>
          <p:cNvSpPr/>
          <p:nvPr/>
        </p:nvSpPr>
        <p:spPr>
          <a:xfrm>
            <a:off x="5140271" y="223578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ábrán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5051898" y="490019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történik aminek történnie kell. Fel-felé lépés esetén a </a:t>
            </a:r>
            <a:r>
              <a:rPr lang="hu-HU" sz="1000" dirty="0" err="1">
                <a:solidFill>
                  <a:schemeClr val="tx1"/>
                </a:solidFill>
                <a:latin typeface="Arial" panose="020B0604020202020204" pitchFamily="34" charset="0"/>
                <a:cs typeface="Arial" panose="020B0604020202020204" pitchFamily="34" charset="0"/>
              </a:rPr>
              <a:t>Before</a:t>
            </a:r>
            <a:r>
              <a:rPr lang="hu-HU" sz="1000" dirty="0">
                <a:solidFill>
                  <a:schemeClr val="tx1"/>
                </a:solidFill>
                <a:latin typeface="Arial" panose="020B0604020202020204" pitchFamily="34" charset="0"/>
                <a:cs typeface="Arial" panose="020B0604020202020204" pitchFamily="34" charset="0"/>
              </a:rPr>
              <a:t> értéből az </a:t>
            </a:r>
            <a:r>
              <a:rPr lang="hu-HU" sz="1000" dirty="0" err="1">
                <a:solidFill>
                  <a:schemeClr val="tx1"/>
                </a:solidFill>
                <a:latin typeface="Arial" panose="020B0604020202020204" pitchFamily="34" charset="0"/>
                <a:cs typeface="Arial" panose="020B0604020202020204" pitchFamily="34" charset="0"/>
              </a:rPr>
              <a:t>After</a:t>
            </a:r>
            <a:r>
              <a:rPr lang="hu-HU" sz="1000" dirty="0">
                <a:solidFill>
                  <a:schemeClr val="tx1"/>
                </a:solidFill>
                <a:latin typeface="Arial" panose="020B0604020202020204" pitchFamily="34" charset="0"/>
                <a:cs typeface="Arial" panose="020B0604020202020204" pitchFamily="34" charset="0"/>
              </a:rPr>
              <a:t> értéke csökken és fordítva.</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5140271" y="48992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Összefoglalva</a:t>
            </a:r>
          </a:p>
        </p:txBody>
      </p:sp>
      <p:sp>
        <p:nvSpPr>
          <p:cNvPr id="25" name="Téglalap: lekerekített 24">
            <a:extLst>
              <a:ext uri="{FF2B5EF4-FFF2-40B4-BE49-F238E27FC236}">
                <a16:creationId xmlns:a16="http://schemas.microsoft.com/office/drawing/2014/main" id="{FCA8F95C-6755-4C60-A4F9-578DA14C4BE2}"/>
              </a:ext>
            </a:extLst>
          </p:cNvPr>
          <p:cNvSpPr/>
          <p:nvPr/>
        </p:nvSpPr>
        <p:spPr>
          <a:xfrm>
            <a:off x="8269445" y="490052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Ball szenzor esetén ha felfelé lépünk amely pozitív elmozdulás akkor a ball szenzor értéke csökken.</a:t>
            </a:r>
          </a:p>
        </p:txBody>
      </p:sp>
      <p:sp>
        <p:nvSpPr>
          <p:cNvPr id="26" name="Szabadkézi sokszög: alakzat 25">
            <a:extLst>
              <a:ext uri="{FF2B5EF4-FFF2-40B4-BE49-F238E27FC236}">
                <a16:creationId xmlns:a16="http://schemas.microsoft.com/office/drawing/2014/main" id="{F4347620-CB2E-431C-BC5A-A2BD6D5F7F01}"/>
              </a:ext>
            </a:extLst>
          </p:cNvPr>
          <p:cNvSpPr/>
          <p:nvPr/>
        </p:nvSpPr>
        <p:spPr>
          <a:xfrm>
            <a:off x="8269445" y="480985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Magyarázat</a:t>
            </a:r>
          </a:p>
        </p:txBody>
      </p:sp>
    </p:spTree>
    <p:extLst>
      <p:ext uri="{BB962C8B-B14F-4D97-AF65-F5344CB8AC3E}">
        <p14:creationId xmlns:p14="http://schemas.microsoft.com/office/powerpoint/2010/main" val="20117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400" fill="hold"/>
                                        <p:tgtEl>
                                          <p:spTgt spid="5"/>
                                        </p:tgtEl>
                                      </p:cBhvr>
                                    </p:cmd>
                                  </p:childTnLst>
                                </p:cTn>
                              </p:par>
                              <p:par>
                                <p:cTn id="7" presetID="1" presetClass="mediacall" presetSubtype="0" fill="hold" nodeType="withEffect">
                                  <p:stCondLst>
                                    <p:cond delay="0"/>
                                  </p:stCondLst>
                                  <p:childTnLst>
                                    <p:cmd type="call" cmd="playFrom(0.0)">
                                      <p:cBhvr>
                                        <p:cTn id="8" dur="54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rcRect t="31538" r="9165" b="-11"/>
          <a:stretch/>
        </p:blipFill>
        <p:spPr>
          <a:xfrm>
            <a:off x="0" y="0"/>
            <a:ext cx="12240000" cy="6876000"/>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1" name="Téglalap 20">
            <a:extLst>
              <a:ext uri="{FF2B5EF4-FFF2-40B4-BE49-F238E27FC236}">
                <a16:creationId xmlns:a16="http://schemas.microsoft.com/office/drawing/2014/main" id="{52DA0FA4-68CB-40FE-A367-C3EB8445F779}"/>
              </a:ext>
            </a:extLst>
          </p:cNvPr>
          <p:cNvSpPr/>
          <p:nvPr/>
        </p:nvSpPr>
        <p:spPr>
          <a:xfrm>
            <a:off x="638175" y="970722"/>
            <a:ext cx="10915650" cy="4916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r>
              <a:rPr lang="hu-HU" sz="1100" dirty="0">
                <a:solidFill>
                  <a:schemeClr val="tx1"/>
                </a:solidFill>
                <a:latin typeface="Consolas" panose="020B0609020204030204" pitchFamily="49" charset="0"/>
              </a:rPr>
              <a:t>Nagyon fontos dologra jöttem rá</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Meg kell csinálni az ML Autóban azt, hogy minden pontra leméri a középvonaltól való távolságót és a két szélső szenzorból származó adatokat.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Ez alapján csinálnom kell egy 3D pontfelhőt, ahol a két szélső a szenzor a magasság a középponttól mért távolság.</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Azt akarom bizonyítani &lt;megvizsgálni&gt; ezzel, hogy azonos két szenzor érték mellett is lehet, hogy különböző távolságra vannak a középvonaltól.</a:t>
            </a:r>
          </a:p>
          <a:p>
            <a:endParaRPr lang="hu-HU" sz="1100" dirty="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Miért fontos ez.</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Mert azt akarom bizonyítani, hogy az </a:t>
            </a:r>
            <a:r>
              <a:rPr lang="hu-HU" sz="1100" dirty="0" err="1">
                <a:solidFill>
                  <a:schemeClr val="tx1"/>
                </a:solidFill>
                <a:latin typeface="Consolas" panose="020B0609020204030204" pitchFamily="49" charset="0"/>
              </a:rPr>
              <a:t>össes</a:t>
            </a:r>
            <a:r>
              <a:rPr lang="hu-HU" sz="1100" dirty="0">
                <a:solidFill>
                  <a:schemeClr val="tx1"/>
                </a:solidFill>
                <a:latin typeface="Consolas" panose="020B0609020204030204" pitchFamily="49" charset="0"/>
              </a:rPr>
              <a:t> batch alapú tanulással és </a:t>
            </a:r>
            <a:r>
              <a:rPr lang="hu-HU" sz="1100" dirty="0" err="1">
                <a:solidFill>
                  <a:schemeClr val="tx1"/>
                </a:solidFill>
                <a:latin typeface="Consolas" panose="020B0609020204030204" pitchFamily="49" charset="0"/>
              </a:rPr>
              <a:t>supervised</a:t>
            </a:r>
            <a:r>
              <a:rPr lang="hu-HU" sz="1100" dirty="0">
                <a:solidFill>
                  <a:schemeClr val="tx1"/>
                </a:solidFill>
                <a:latin typeface="Consolas" panose="020B0609020204030204" pitchFamily="49" charset="0"/>
              </a:rPr>
              <a:t> tanulással szemben ez a probléma természetéből eredően olyan, hogy nem lehet bejárni a teljes állapotteret, mivel viszont a tanulás során minden döntés vissza van csatolva a rendszerbe ezért minden tanulási lépés után olyan állapotba &lt;az állapottérnek olyan pontjára&gt; lép ahol korábban nem volt.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Ezt persze fel lehetne oldani azzal, hogy </a:t>
            </a:r>
            <a:r>
              <a:rPr lang="hu-HU" sz="1100" dirty="0" err="1">
                <a:solidFill>
                  <a:schemeClr val="tx1"/>
                </a:solidFill>
                <a:latin typeface="Consolas" panose="020B0609020204030204" pitchFamily="49" charset="0"/>
              </a:rPr>
              <a:t>brute-forece</a:t>
            </a:r>
            <a:r>
              <a:rPr lang="hu-HU" sz="1100" dirty="0">
                <a:solidFill>
                  <a:schemeClr val="tx1"/>
                </a:solidFill>
                <a:latin typeface="Consolas" panose="020B0609020204030204" pitchFamily="49" charset="0"/>
              </a:rPr>
              <a:t> módon az állapottér összes pontját megnézem és az alapján tanítom a modellt.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Vagy szimulációs környezetben megtehetem, hogy genetikusan tanítom, vagy végig engedem a pályán és újra és újra amíg meg nem találja a megfelelő súlyokat. De ezt az életben nem tehetem meg, ezért van szükség arra az Online </a:t>
            </a:r>
            <a:r>
              <a:rPr lang="hu-HU" sz="1100" dirty="0" err="1">
                <a:solidFill>
                  <a:schemeClr val="tx1"/>
                </a:solidFill>
                <a:latin typeface="Consolas" panose="020B0609020204030204" pitchFamily="49" charset="0"/>
              </a:rPr>
              <a:t>learning</a:t>
            </a:r>
            <a:r>
              <a:rPr lang="hu-HU" sz="1100" dirty="0">
                <a:solidFill>
                  <a:schemeClr val="tx1"/>
                </a:solidFill>
                <a:latin typeface="Consolas" panose="020B0609020204030204" pitchFamily="49" charset="0"/>
              </a:rPr>
              <a:t> módszerre (és a két lépcsős folyamatra) amit alkalmazunk.</a:t>
            </a:r>
          </a:p>
          <a:p>
            <a:endParaRPr lang="hu-HU"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9790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4000"/>
                    </a14:imgEffect>
                  </a14:imgLayer>
                </a14:imgProps>
              </a:ext>
              <a:ext uri="{28A0092B-C50C-407E-A947-70E740481C1C}">
                <a14:useLocalDpi xmlns:a14="http://schemas.microsoft.com/office/drawing/2010/main" val="0"/>
              </a:ext>
            </a:extLst>
          </a:blip>
          <a:srcRect t="31538" r="9165" b="-11"/>
          <a:stretch/>
        </p:blipFill>
        <p:spPr>
          <a:xfrm>
            <a:off x="0" y="0"/>
            <a:ext cx="12240000" cy="6876000"/>
          </a:xfrm>
          <a:prstGeom prst="rect">
            <a:avLst/>
          </a:prstGeom>
        </p:spPr>
      </p:pic>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0" name="Szabadkézi sokszög: alakzat 29">
            <a:extLst>
              <a:ext uri="{FF2B5EF4-FFF2-40B4-BE49-F238E27FC236}">
                <a16:creationId xmlns:a16="http://schemas.microsoft.com/office/drawing/2014/main" id="{6D5E588C-A2DE-472F-9A60-B2CB8E3BAA66}"/>
              </a:ext>
            </a:extLst>
          </p:cNvPr>
          <p:cNvSpPr/>
          <p:nvPr/>
        </p:nvSpPr>
        <p:spPr>
          <a:xfrm>
            <a:off x="7898864" y="643039"/>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jobban megértsük a mi megoldásunk elméleti megfontolásait.</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7898864" y="64303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Mindezt annak érdekében,</a:t>
            </a:r>
          </a:p>
        </p:txBody>
      </p:sp>
      <p:sp>
        <p:nvSpPr>
          <p:cNvPr id="21" name="Téglalap 20">
            <a:extLst>
              <a:ext uri="{FF2B5EF4-FFF2-40B4-BE49-F238E27FC236}">
                <a16:creationId xmlns:a16="http://schemas.microsoft.com/office/drawing/2014/main" id="{52DA0FA4-68CB-40FE-A367-C3EB8445F779}"/>
              </a:ext>
            </a:extLst>
          </p:cNvPr>
          <p:cNvSpPr/>
          <p:nvPr/>
        </p:nvSpPr>
        <p:spPr>
          <a:xfrm>
            <a:off x="638175" y="970722"/>
            <a:ext cx="10915650" cy="4916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lstStyle/>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Visszatérve tehát ha az összes pontra meglenne a mérés, azt akár be is táplálhatnám a havernak.</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Másrészt akkor se lenne könnyű helyzetben a neurális háló, mert &lt;elvileg - erre vagyok kíváncsi&gt; vannak olyan pontok, ahol</a:t>
            </a:r>
          </a:p>
          <a:p>
            <a:r>
              <a:rPr lang="hu-HU" sz="1100" dirty="0">
                <a:solidFill>
                  <a:schemeClr val="tx1"/>
                </a:solidFill>
                <a:latin typeface="Consolas" panose="020B0609020204030204" pitchFamily="49" charset="0"/>
              </a:rPr>
              <a:t>két ugyanolyan bemenő értékhez két különböző </a:t>
            </a:r>
            <a:r>
              <a:rPr lang="hu-HU" sz="1100" dirty="0" err="1">
                <a:solidFill>
                  <a:schemeClr val="tx1"/>
                </a:solidFill>
                <a:latin typeface="Consolas" panose="020B0609020204030204" pitchFamily="49" charset="0"/>
              </a:rPr>
              <a:t>kimeti</a:t>
            </a:r>
            <a:r>
              <a:rPr lang="hu-HU" sz="1100" dirty="0">
                <a:solidFill>
                  <a:schemeClr val="tx1"/>
                </a:solidFill>
                <a:latin typeface="Consolas" panose="020B0609020204030204" pitchFamily="49" charset="0"/>
              </a:rPr>
              <a:t> érték tartozik.</a:t>
            </a:r>
          </a:p>
          <a:p>
            <a:r>
              <a:rPr lang="hu-HU" sz="1100" dirty="0">
                <a:solidFill>
                  <a:schemeClr val="tx1"/>
                </a:solidFill>
                <a:latin typeface="Consolas" panose="020B0609020204030204" pitchFamily="49" charset="0"/>
              </a:rPr>
              <a:t>Lehet hogy 50,50 a két </a:t>
            </a:r>
            <a:r>
              <a:rPr lang="hu-HU" sz="1100" dirty="0" err="1">
                <a:solidFill>
                  <a:schemeClr val="tx1"/>
                </a:solidFill>
                <a:latin typeface="Consolas" panose="020B0609020204030204" pitchFamily="49" charset="0"/>
              </a:rPr>
              <a:t>szezor</a:t>
            </a:r>
            <a:r>
              <a:rPr lang="hu-HU" sz="1100" dirty="0">
                <a:solidFill>
                  <a:schemeClr val="tx1"/>
                </a:solidFill>
                <a:latin typeface="Consolas" panose="020B0609020204030204" pitchFamily="49" charset="0"/>
              </a:rPr>
              <a:t> értéke mégis 10,30,40 távolságra van a középvonaltól.</a:t>
            </a:r>
          </a:p>
          <a:p>
            <a:endParaRPr lang="hu-HU" sz="1100" dirty="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utána pedig megcsinálni azt az ötletemet, hogy a sávon belül </a:t>
            </a:r>
            <a:r>
              <a:rPr lang="hu-HU" sz="1100" dirty="0" err="1">
                <a:solidFill>
                  <a:schemeClr val="tx1"/>
                </a:solidFill>
                <a:latin typeface="Consolas" panose="020B0609020204030204" pitchFamily="49" charset="0"/>
              </a:rPr>
              <a:t>minen</a:t>
            </a:r>
            <a:r>
              <a:rPr lang="hu-HU" sz="1100" dirty="0">
                <a:solidFill>
                  <a:schemeClr val="tx1"/>
                </a:solidFill>
                <a:latin typeface="Consolas" panose="020B0609020204030204" pitchFamily="49" charset="0"/>
              </a:rPr>
              <a:t> értékre ki van számolva az autó </a:t>
            </a:r>
            <a:r>
              <a:rPr lang="hu-HU" sz="1100" dirty="0" err="1">
                <a:solidFill>
                  <a:schemeClr val="tx1"/>
                </a:solidFill>
                <a:latin typeface="Consolas" panose="020B0609020204030204" pitchFamily="49" charset="0"/>
              </a:rPr>
              <a:t>poziciója</a:t>
            </a:r>
            <a:r>
              <a:rPr lang="hu-HU" sz="1100" dirty="0">
                <a:solidFill>
                  <a:schemeClr val="tx1"/>
                </a:solidFill>
                <a:latin typeface="Consolas" panose="020B0609020204030204" pitchFamily="49" charset="0"/>
              </a:rPr>
              <a:t> és a hozzá tartozó szenzor éréték</a:t>
            </a:r>
          </a:p>
          <a:p>
            <a:endParaRPr lang="hu-HU" sz="1100" dirty="0">
              <a:solidFill>
                <a:schemeClr val="tx1"/>
              </a:solidFill>
              <a:latin typeface="Consolas" panose="020B0609020204030204" pitchFamily="49" charset="0"/>
            </a:endParaRPr>
          </a:p>
          <a:p>
            <a:r>
              <a:rPr lang="hu-HU" sz="1100" dirty="0">
                <a:solidFill>
                  <a:schemeClr val="tx1"/>
                </a:solidFill>
                <a:latin typeface="Consolas" panose="020B0609020204030204" pitchFamily="49" charset="0"/>
              </a:rPr>
              <a:t>1) az igy kapott adatokat vizualizálni</a:t>
            </a:r>
          </a:p>
          <a:p>
            <a:r>
              <a:rPr lang="hu-HU" sz="1100" dirty="0">
                <a:solidFill>
                  <a:schemeClr val="tx1"/>
                </a:solidFill>
                <a:latin typeface="Consolas" panose="020B0609020204030204" pitchFamily="49" charset="0"/>
              </a:rPr>
              <a:t>2) feltanítani rajta a neurális hálót</a:t>
            </a:r>
          </a:p>
          <a:p>
            <a:r>
              <a:rPr lang="hu-HU" sz="1100" dirty="0">
                <a:solidFill>
                  <a:schemeClr val="tx1"/>
                </a:solidFill>
                <a:latin typeface="Consolas" panose="020B0609020204030204" pitchFamily="49" charset="0"/>
              </a:rPr>
              <a:t>3) </a:t>
            </a:r>
            <a:r>
              <a:rPr lang="hu-HU" sz="1100" dirty="0" err="1">
                <a:solidFill>
                  <a:schemeClr val="tx1"/>
                </a:solidFill>
                <a:latin typeface="Consolas" panose="020B0609020204030204" pitchFamily="49" charset="0"/>
              </a:rPr>
              <a:t>végigvinni</a:t>
            </a:r>
            <a:r>
              <a:rPr lang="hu-HU" sz="1100" dirty="0">
                <a:solidFill>
                  <a:schemeClr val="tx1"/>
                </a:solidFill>
                <a:latin typeface="Consolas" panose="020B0609020204030204" pitchFamily="49" charset="0"/>
              </a:rPr>
              <a:t> így a pályán</a:t>
            </a:r>
          </a:p>
          <a:p>
            <a:endParaRPr lang="hu-HU" sz="1100">
              <a:solidFill>
                <a:schemeClr val="tx1"/>
              </a:solidFill>
              <a:latin typeface="Consolas" panose="020B0609020204030204" pitchFamily="49" charset="0"/>
            </a:endParaRPr>
          </a:p>
          <a:p>
            <a:endParaRPr lang="hu-HU"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562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3478B8FF-2057-4D71-B0B7-4D80F5D6C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50" y="1142479"/>
            <a:ext cx="10975300" cy="4573042"/>
          </a:xfrm>
          <a:prstGeom prst="rect">
            <a:avLst/>
          </a:prstGeom>
        </p:spPr>
      </p:pic>
      <p:pic>
        <p:nvPicPr>
          <p:cNvPr id="18" name="Kép 17">
            <a:extLst>
              <a:ext uri="{FF2B5EF4-FFF2-40B4-BE49-F238E27FC236}">
                <a16:creationId xmlns:a16="http://schemas.microsoft.com/office/drawing/2014/main" id="{3465BC9E-4854-4165-85B4-478B81B22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350" y="1142479"/>
            <a:ext cx="10975300" cy="4573042"/>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371723"/>
            <a:ext cx="8401877" cy="1329518"/>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cxnSp>
        <p:nvCxnSpPr>
          <p:cNvPr id="12" name="Egyenes összekötő 11">
            <a:extLst>
              <a:ext uri="{FF2B5EF4-FFF2-40B4-BE49-F238E27FC236}">
                <a16:creationId xmlns:a16="http://schemas.microsoft.com/office/drawing/2014/main" id="{FF3EF9FC-5903-49B1-AFFB-2C697592C7A3}"/>
              </a:ext>
            </a:extLst>
          </p:cNvPr>
          <p:cNvCxnSpPr>
            <a:cxnSpLocks/>
          </p:cNvCxnSpPr>
          <p:nvPr/>
        </p:nvCxnSpPr>
        <p:spPr>
          <a:xfrm>
            <a:off x="1979525" y="3834902"/>
            <a:ext cx="8494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Szabadkézi sokszög: alakzat 21">
            <a:extLst>
              <a:ext uri="{FF2B5EF4-FFF2-40B4-BE49-F238E27FC236}">
                <a16:creationId xmlns:a16="http://schemas.microsoft.com/office/drawing/2014/main" id="{06485CF9-1E22-4444-9C93-E60FB1ABA304}"/>
              </a:ext>
            </a:extLst>
          </p:cNvPr>
          <p:cNvSpPr/>
          <p:nvPr/>
        </p:nvSpPr>
        <p:spPr>
          <a:xfrm>
            <a:off x="9424231" y="335136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Ugyanis igen sok féle szenzoros érték tartozik</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12604" y="33504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Azonos középponttól való távolsághoz</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873051" y="1314702"/>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873051" y="131470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Másképen megfogalmazva</a:t>
            </a:r>
          </a:p>
        </p:txBody>
      </p:sp>
      <p:sp>
        <p:nvSpPr>
          <p:cNvPr id="15" name="Szabadkézi sokszög: alakzat 14">
            <a:extLst>
              <a:ext uri="{FF2B5EF4-FFF2-40B4-BE49-F238E27FC236}">
                <a16:creationId xmlns:a16="http://schemas.microsoft.com/office/drawing/2014/main" id="{CB25B6C5-1A0A-4E19-AC7B-1003CEF14A2A}"/>
              </a:ext>
            </a:extLst>
          </p:cNvPr>
          <p:cNvSpPr/>
          <p:nvPr/>
        </p:nvSpPr>
        <p:spPr>
          <a:xfrm>
            <a:off x="5033155" y="423975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bal szenzorból mért adatokról van szó, de nem lesz könnyebb a helyzet a jobb oldali szenzor esetén sem</a:t>
            </a:r>
          </a:p>
        </p:txBody>
      </p:sp>
      <p:sp>
        <p:nvSpPr>
          <p:cNvPr id="17" name="Szabadkézi sokszög: alakzat 16">
            <a:extLst>
              <a:ext uri="{FF2B5EF4-FFF2-40B4-BE49-F238E27FC236}">
                <a16:creationId xmlns:a16="http://schemas.microsoft.com/office/drawing/2014/main" id="{2E9D4CEA-C213-4C01-BC47-CC9DE4AE400B}"/>
              </a:ext>
            </a:extLst>
          </p:cNvPr>
          <p:cNvSpPr/>
          <p:nvPr/>
        </p:nvSpPr>
        <p:spPr>
          <a:xfrm>
            <a:off x="5033155" y="423975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Jelen esetben</a:t>
            </a:r>
          </a:p>
        </p:txBody>
      </p:sp>
      <p:sp>
        <p:nvSpPr>
          <p:cNvPr id="20" name="Téglalap: szamárfül 19">
            <a:extLst>
              <a:ext uri="{FF2B5EF4-FFF2-40B4-BE49-F238E27FC236}">
                <a16:creationId xmlns:a16="http://schemas.microsoft.com/office/drawing/2014/main" id="{9B061523-9468-4A86-AE21-6A4B34B148B5}"/>
              </a:ext>
            </a:extLst>
          </p:cNvPr>
          <p:cNvSpPr/>
          <p:nvPr/>
        </p:nvSpPr>
        <p:spPr>
          <a:xfrm>
            <a:off x="8882928" y="369954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következő dián</a:t>
            </a:r>
            <a:br>
              <a:rPr lang="hu-HU" sz="1200" dirty="0">
                <a:latin typeface="Arial Nova Cond" panose="020B0506020202020204" pitchFamily="34" charset="0"/>
              </a:rPr>
            </a:br>
            <a:r>
              <a:rPr lang="hu-HU" sz="1200" dirty="0">
                <a:latin typeface="Arial Nova Cond" panose="020B0506020202020204" pitchFamily="34" charset="0"/>
              </a:rPr>
              <a:t> bemutatom, hogy ez a két szenzor adatainak együttes ismeretében sem lesz könnyebb.</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476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5" grpId="0" animBg="1"/>
      <p:bldP spid="17"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F4D188F6-724D-417A-9FA6-8F911F3C65E0}"/>
              </a:ext>
            </a:extLst>
          </p:cNvPr>
          <p:cNvPicPr>
            <a:picLocks noChangeAspect="1"/>
          </p:cNvPicPr>
          <p:nvPr/>
        </p:nvPicPr>
        <p:blipFill rotWithShape="1">
          <a:blip r:embed="rId3">
            <a:extLst>
              <a:ext uri="{28A0092B-C50C-407E-A947-70E740481C1C}">
                <a14:useLocalDpi xmlns:a14="http://schemas.microsoft.com/office/drawing/2010/main" val="0"/>
              </a:ext>
            </a:extLst>
          </a:blip>
          <a:srcRect l="19101" t="15942" r="12128" b="11620"/>
          <a:stretch/>
        </p:blipFill>
        <p:spPr>
          <a:xfrm>
            <a:off x="6552000" y="1116000"/>
            <a:ext cx="4716000" cy="4968000"/>
          </a:xfrm>
          <a:prstGeom prst="rect">
            <a:avLst/>
          </a:prstGeom>
        </p:spPr>
      </p:pic>
      <p:pic>
        <p:nvPicPr>
          <p:cNvPr id="8" name="Kép 7">
            <a:extLst>
              <a:ext uri="{FF2B5EF4-FFF2-40B4-BE49-F238E27FC236}">
                <a16:creationId xmlns:a16="http://schemas.microsoft.com/office/drawing/2014/main" id="{2BC1BE2E-8EFE-4BB3-9710-EBA115944C4B}"/>
              </a:ext>
            </a:extLst>
          </p:cNvPr>
          <p:cNvPicPr>
            <a:picLocks noChangeAspect="1"/>
          </p:cNvPicPr>
          <p:nvPr/>
        </p:nvPicPr>
        <p:blipFill rotWithShape="1">
          <a:blip r:embed="rId4">
            <a:extLst>
              <a:ext uri="{28A0092B-C50C-407E-A947-70E740481C1C}">
                <a14:useLocalDpi xmlns:a14="http://schemas.microsoft.com/office/drawing/2010/main" val="0"/>
              </a:ext>
            </a:extLst>
          </a:blip>
          <a:srcRect l="3630" r="8204"/>
          <a:stretch/>
        </p:blipFill>
        <p:spPr>
          <a:xfrm>
            <a:off x="324000" y="706822"/>
            <a:ext cx="6048000" cy="548765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De igazából ebből sem látszik a fenti állításom</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már jobban látszik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Téglalap: szamárfül 12">
            <a:extLst>
              <a:ext uri="{FF2B5EF4-FFF2-40B4-BE49-F238E27FC236}">
                <a16:creationId xmlns:a16="http://schemas.microsoft.com/office/drawing/2014/main" id="{6C00D1D4-5378-4719-9EA0-966DAD5788D5}"/>
              </a:ext>
            </a:extLst>
          </p:cNvPr>
          <p:cNvSpPr/>
          <p:nvPr/>
        </p:nvSpPr>
        <p:spPr>
          <a:xfrm>
            <a:off x="2274458" y="31828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bal oldalin a </a:t>
            </a:r>
            <a:r>
              <a:rPr lang="hu-HU" sz="1200" dirty="0" err="1">
                <a:latin typeface="Arial Nova Cond" panose="020B0506020202020204" pitchFamily="34" charset="0"/>
              </a:rPr>
              <a:t>sesor_left</a:t>
            </a:r>
            <a:r>
              <a:rPr lang="hu-HU" sz="1200" dirty="0">
                <a:latin typeface="Arial Nova Cond" panose="020B0506020202020204" pitchFamily="34" charset="0"/>
              </a:rPr>
              <a:t> értéke jobbról balra emelkedik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 jobb oldalin ugyanez a másik irányba – </a:t>
            </a:r>
            <a:r>
              <a:rPr lang="hu-HU" sz="1200" dirty="0" err="1">
                <a:latin typeface="Arial Nova Cond" panose="020B0506020202020204" pitchFamily="34" charset="0"/>
              </a:rPr>
              <a:t>swap</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02657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state_space_discover_LeftRightYDistance_2D">
            <a:hlinkClick r:id="" action="ppaction://media"/>
            <a:extLst>
              <a:ext uri="{FF2B5EF4-FFF2-40B4-BE49-F238E27FC236}">
                <a16:creationId xmlns:a16="http://schemas.microsoft.com/office/drawing/2014/main" id="{D3CD9F2E-A37B-4DAE-B2F9-A8EF02C3D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0076" y="1519841"/>
            <a:ext cx="5143500" cy="4114800"/>
          </a:xfrm>
          <a:prstGeom prst="rect">
            <a:avLst/>
          </a:prstGeom>
        </p:spPr>
      </p:pic>
      <p:pic>
        <p:nvPicPr>
          <p:cNvPr id="4" name="ani_state_space_discover_LeftRightYDistance_3D">
            <a:hlinkClick r:id="" action="ppaction://media"/>
            <a:extLst>
              <a:ext uri="{FF2B5EF4-FFF2-40B4-BE49-F238E27FC236}">
                <a16:creationId xmlns:a16="http://schemas.microsoft.com/office/drawing/2014/main" id="{E5FC8A13-3FD5-4187-9470-DA67A145C17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17519" t="16091" r="9514" b="11477"/>
          <a:stretch/>
        </p:blipFill>
        <p:spPr>
          <a:xfrm>
            <a:off x="6734232" y="1691108"/>
            <a:ext cx="4135537" cy="4105785"/>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az animáció azt mutatja, hogy alakul a jobb oldali és bal oldali szenzor értéke a futás során az első 2640 lépésben.</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és a hozzá tartozó középpontól való távolság. A középpontól való vertikális távolság </a:t>
            </a:r>
            <a:r>
              <a:rPr lang="hu-HU" b="1" dirty="0">
                <a:solidFill>
                  <a:schemeClr val="tx1"/>
                </a:solidFill>
                <a:latin typeface="Calibri Light" panose="020F0302020204030204" pitchFamily="34" charset="0"/>
                <a:cs typeface="Calibri Light" panose="020F0302020204030204" pitchFamily="34" charset="0"/>
              </a:rPr>
              <a:t>[</a:t>
            </a:r>
            <a:r>
              <a:rPr lang="hu-HU" b="1" dirty="0" err="1">
                <a:solidFill>
                  <a:schemeClr val="tx1"/>
                </a:solidFill>
                <a:latin typeface="Calibri Light" panose="020F0302020204030204" pitchFamily="34" charset="0"/>
                <a:cs typeface="Calibri Light" panose="020F0302020204030204" pitchFamily="34" charset="0"/>
              </a:rPr>
              <a:t>y_distance</a:t>
            </a:r>
            <a:r>
              <a:rPr lang="hu-HU" b="1"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azt jelenti, hogy az szenzorokkal, felszerelt autó milyen mértékben távolodott el, az út közepét jelző képzeletbeli középponttól. Ez az érték 0, ha az autó a közép-vonalon van pozitív ha felfelé (menetirány szerinti bal), negatív, ha lefelé (menetirány szerinti jobb) irányba tér el.</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iteráció, vagy az idő múlását jelzi.</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a </a:t>
            </a:r>
            <a:r>
              <a:rPr lang="hu-HU" sz="1000" dirty="0" err="1">
                <a:solidFill>
                  <a:schemeClr val="tx1"/>
                </a:solidFill>
                <a:latin typeface="Arial" panose="020B0604020202020204" pitchFamily="34" charset="0"/>
                <a:cs typeface="Arial" panose="020B0604020202020204" pitchFamily="34" charset="0"/>
              </a:rPr>
              <a:t>színkodolás</a:t>
            </a:r>
            <a:endParaRPr lang="hu-HU" sz="1000" dirty="0">
              <a:solidFill>
                <a:schemeClr val="tx1"/>
              </a:solidFill>
              <a:latin typeface="Arial" panose="020B0604020202020204" pitchFamily="34" charset="0"/>
              <a:cs typeface="Arial" panose="020B0604020202020204" pitchFamily="34" charset="0"/>
            </a:endParaRP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13" name="Szabadkézi sokszög: alakzat 12">
            <a:extLst>
              <a:ext uri="{FF2B5EF4-FFF2-40B4-BE49-F238E27FC236}">
                <a16:creationId xmlns:a16="http://schemas.microsoft.com/office/drawing/2014/main" id="{03F1C5FE-D621-4087-B8B5-BA428B983BE8}"/>
              </a:ext>
            </a:extLst>
          </p:cNvPr>
          <p:cNvSpPr/>
          <p:nvPr/>
        </p:nvSpPr>
        <p:spPr>
          <a:xfrm>
            <a:off x="2213822"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színkodolással</a:t>
            </a:r>
            <a:r>
              <a:rPr lang="hu-HU" sz="1000" dirty="0">
                <a:solidFill>
                  <a:prstClr val="black"/>
                </a:solidFill>
                <a:latin typeface="Arial" panose="020B0604020202020204" pitchFamily="34" charset="0"/>
                <a:cs typeface="Arial" panose="020B0604020202020204" pitchFamily="34" charset="0"/>
              </a:rPr>
              <a:t> jelöltem a középponttól való eltérést.</a:t>
            </a:r>
            <a:endParaRPr lang="hu-HU" dirty="0"/>
          </a:p>
        </p:txBody>
      </p:sp>
      <p:sp>
        <p:nvSpPr>
          <p:cNvPr id="14" name="Szabadkézi sokszög: alakzat 13">
            <a:extLst>
              <a:ext uri="{FF2B5EF4-FFF2-40B4-BE49-F238E27FC236}">
                <a16:creationId xmlns:a16="http://schemas.microsoft.com/office/drawing/2014/main" id="{8963F52F-5DDC-4D42-8D8F-933E5EFABDA0}"/>
              </a:ext>
            </a:extLst>
          </p:cNvPr>
          <p:cNvSpPr/>
          <p:nvPr/>
        </p:nvSpPr>
        <p:spPr>
          <a:xfrm>
            <a:off x="2213822"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Ezen az ábrán</a:t>
            </a:r>
          </a:p>
        </p:txBody>
      </p:sp>
      <p:sp>
        <p:nvSpPr>
          <p:cNvPr id="15" name="Szabadkézi sokszög: alakzat 14">
            <a:extLst>
              <a:ext uri="{FF2B5EF4-FFF2-40B4-BE49-F238E27FC236}">
                <a16:creationId xmlns:a16="http://schemas.microsoft.com/office/drawing/2014/main" id="{81A89CE5-5CBE-4C61-8C57-136A8F34A1AE}"/>
              </a:ext>
            </a:extLst>
          </p:cNvPr>
          <p:cNvSpPr/>
          <p:nvPr/>
        </p:nvSpPr>
        <p:spPr>
          <a:xfrm>
            <a:off x="7690624" y="323392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a függőleges tengely ugyan ennek a megfelelője</a:t>
            </a:r>
            <a:endParaRPr lang="hu-HU" dirty="0"/>
          </a:p>
        </p:txBody>
      </p:sp>
      <p:sp>
        <p:nvSpPr>
          <p:cNvPr id="17" name="Szabadkézi sokszög: alakzat 16">
            <a:extLst>
              <a:ext uri="{FF2B5EF4-FFF2-40B4-BE49-F238E27FC236}">
                <a16:creationId xmlns:a16="http://schemas.microsoft.com/office/drawing/2014/main" id="{EE7F3351-2704-4C81-A361-2304A9B07FB4}"/>
              </a:ext>
            </a:extLst>
          </p:cNvPr>
          <p:cNvSpPr/>
          <p:nvPr/>
        </p:nvSpPr>
        <p:spPr>
          <a:xfrm>
            <a:off x="7690624" y="323392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másik ábrán</a:t>
            </a:r>
          </a:p>
        </p:txBody>
      </p:sp>
      <p:sp>
        <p:nvSpPr>
          <p:cNvPr id="18" name="Szabadkézi sokszög: alakzat 17">
            <a:extLst>
              <a:ext uri="{FF2B5EF4-FFF2-40B4-BE49-F238E27FC236}">
                <a16:creationId xmlns:a16="http://schemas.microsoft.com/office/drawing/2014/main" id="{A7AB3919-7E37-4986-812D-03B15556A5A9}"/>
              </a:ext>
            </a:extLst>
          </p:cNvPr>
          <p:cNvSpPr/>
          <p:nvPr/>
        </p:nvSpPr>
        <p:spPr>
          <a:xfrm>
            <a:off x="9305022"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Azonos szenzor értékhez sokféle középpontól mért távolság érték tartoznak</a:t>
            </a:r>
          </a:p>
        </p:txBody>
      </p:sp>
      <p:sp>
        <p:nvSpPr>
          <p:cNvPr id="20" name="Szabadkézi sokszög: alakzat 19">
            <a:extLst>
              <a:ext uri="{FF2B5EF4-FFF2-40B4-BE49-F238E27FC236}">
                <a16:creationId xmlns:a16="http://schemas.microsoft.com/office/drawing/2014/main" id="{5623868A-ACA3-474F-A9A1-0F4999ED2B87}"/>
              </a:ext>
            </a:extLst>
          </p:cNvPr>
          <p:cNvSpPr/>
          <p:nvPr/>
        </p:nvSpPr>
        <p:spPr>
          <a:xfrm>
            <a:off x="9305022"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Ebből még nem látszik az előbbi állítás</a:t>
            </a:r>
          </a:p>
        </p:txBody>
      </p:sp>
      <p:sp>
        <p:nvSpPr>
          <p:cNvPr id="21" name="Téglalap: szamárfül 20">
            <a:extLst>
              <a:ext uri="{FF2B5EF4-FFF2-40B4-BE49-F238E27FC236}">
                <a16:creationId xmlns:a16="http://schemas.microsoft.com/office/drawing/2014/main" id="{3D642A24-1F74-404A-9E32-CCD18ED10944}"/>
              </a:ext>
            </a:extLst>
          </p:cNvPr>
          <p:cNvSpPr/>
          <p:nvPr/>
        </p:nvSpPr>
        <p:spPr>
          <a:xfrm>
            <a:off x="333446"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 negyedik dián egyébként azért az látszik, -&gt; hogyha betennék ide egy ábrát és megforgatnám 3D-ben</a:t>
            </a:r>
            <a:endParaRPr lang="hu-HU" sz="1200" dirty="0">
              <a:solidFill>
                <a:schemeClr val="bg1"/>
              </a:solidFill>
              <a:latin typeface="Arial Nova Cond" panose="020B0506020202020204" pitchFamily="34" charset="0"/>
            </a:endParaRPr>
          </a:p>
        </p:txBody>
      </p:sp>
      <p:sp>
        <p:nvSpPr>
          <p:cNvPr id="25" name="Téglalap: szamárfül 24">
            <a:extLst>
              <a:ext uri="{FF2B5EF4-FFF2-40B4-BE49-F238E27FC236}">
                <a16:creationId xmlns:a16="http://schemas.microsoft.com/office/drawing/2014/main" id="{3F157E78-8CEA-43F4-8158-6DF33B50BAAB}"/>
              </a:ext>
            </a:extLst>
          </p:cNvPr>
          <p:cNvSpPr/>
          <p:nvPr/>
        </p:nvSpPr>
        <p:spPr>
          <a:xfrm>
            <a:off x="2983738"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hogy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regresszióval f(</a:t>
            </a:r>
            <a:r>
              <a:rPr lang="hu-HU" sz="1200" dirty="0" err="1">
                <a:latin typeface="Arial Nova Cond" panose="020B0506020202020204" pitchFamily="34" charset="0"/>
              </a:rPr>
              <a:t>left,right</a:t>
            </a:r>
            <a:r>
              <a:rPr lang="hu-HU" sz="1200" dirty="0">
                <a:latin typeface="Arial Nova Cond" panose="020B0506020202020204" pitchFamily="34" charset="0"/>
              </a:rPr>
              <a:t>) = z azért nem biztos, hogy olyan vészesen rossz eredményt</a:t>
            </a:r>
          </a:p>
          <a:p>
            <a:pPr algn="ctr"/>
            <a:r>
              <a:rPr lang="hu-HU" sz="1200" dirty="0">
                <a:latin typeface="Arial Nova Cond" panose="020B0506020202020204" pitchFamily="34" charset="0"/>
              </a:rPr>
              <a:t>adna - sőt ezt azután össze is lehetne </a:t>
            </a:r>
            <a:r>
              <a:rPr lang="hu-HU" sz="1200" dirty="0" err="1">
                <a:latin typeface="Arial Nova Cond" panose="020B0506020202020204" pitchFamily="34" charset="0"/>
              </a:rPr>
              <a:t>hasonlítan</a:t>
            </a:r>
            <a:r>
              <a:rPr lang="hu-HU" sz="1200" dirty="0">
                <a:latin typeface="Arial Nova Cond" panose="020B0506020202020204" pitchFamily="34" charset="0"/>
              </a:rPr>
              <a:t> és a neurális hálóval rátenni egy becslést</a:t>
            </a:r>
          </a:p>
          <a:p>
            <a:pPr algn="ctr"/>
            <a:r>
              <a:rPr lang="hu-HU" sz="1200" dirty="0">
                <a:latin typeface="Arial Nova Cond" panose="020B0506020202020204" pitchFamily="34" charset="0"/>
              </a:rPr>
              <a:t>úgy, hogy közben mondjuk a (</a:t>
            </a:r>
            <a:r>
              <a:rPr lang="hu-HU" sz="1200" dirty="0" err="1">
                <a:latin typeface="Arial Nova Cond" panose="020B0506020202020204" pitchFamily="34" charset="0"/>
              </a:rPr>
              <a:t>sensor.center</a:t>
            </a:r>
            <a:r>
              <a:rPr lang="hu-HU" sz="1200" dirty="0">
                <a:latin typeface="Arial Nova Cond" panose="020B0506020202020204" pitchFamily="34" charset="0"/>
              </a:rPr>
              <a:t>) nullára van állítva</a:t>
            </a:r>
            <a:endParaRPr lang="hu-HU" sz="1200" dirty="0">
              <a:solidFill>
                <a:schemeClr val="bg1"/>
              </a:solidFill>
              <a:latin typeface="Arial Nova Cond" panose="020B0506020202020204" pitchFamily="34" charset="0"/>
            </a:endParaRPr>
          </a:p>
        </p:txBody>
      </p:sp>
      <p:sp>
        <p:nvSpPr>
          <p:cNvPr id="26" name="Téglalap: szamárfül 25">
            <a:extLst>
              <a:ext uri="{FF2B5EF4-FFF2-40B4-BE49-F238E27FC236}">
                <a16:creationId xmlns:a16="http://schemas.microsoft.com/office/drawing/2014/main" id="{8992EFF7-BBC9-4573-BF65-8E01F3307C1B}"/>
              </a:ext>
            </a:extLst>
          </p:cNvPr>
          <p:cNvSpPr/>
          <p:nvPr/>
        </p:nvSpPr>
        <p:spPr>
          <a:xfrm>
            <a:off x="5654742" y="45804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statisztikai vagy valamilyen mutatószámként pedig oda lehetne tenni az (r2-őt, vagy a </a:t>
            </a:r>
            <a:r>
              <a:rPr lang="hu-HU" sz="1200" dirty="0" err="1">
                <a:latin typeface="Arial Nova Cond" panose="020B0506020202020204" pitchFamily="34" charset="0"/>
              </a:rPr>
              <a:t>sse</a:t>
            </a:r>
            <a:r>
              <a:rPr lang="hu-HU" sz="1200" dirty="0">
                <a:latin typeface="Arial Nova Cond" panose="020B0506020202020204" pitchFamily="34" charset="0"/>
              </a:rPr>
              <a:t>-t) amit nyilván csak az adott pontokra számolna ki az ember (adott pontpárokra), de </a:t>
            </a:r>
            <a:r>
              <a:rPr lang="hu-HU" sz="1200" dirty="0" err="1">
                <a:latin typeface="Arial Nova Cond" panose="020B0506020202020204" pitchFamily="34" charset="0"/>
              </a:rPr>
              <a:t>ponfelhőre</a:t>
            </a:r>
            <a:r>
              <a:rPr lang="hu-HU" sz="1200" dirty="0">
                <a:latin typeface="Arial Nova Cond" panose="020B0506020202020204" pitchFamily="34" charset="0"/>
              </a:rPr>
              <a:t> illesztett </a:t>
            </a:r>
            <a:r>
              <a:rPr lang="hu-HU" sz="1200" dirty="0" err="1">
                <a:latin typeface="Arial Nova Cond" panose="020B0506020202020204" pitchFamily="34" charset="0"/>
              </a:rPr>
              <a:t>surface-t</a:t>
            </a:r>
            <a:r>
              <a:rPr lang="hu-HU" sz="1200">
                <a:latin typeface="Arial Nova Cond" panose="020B0506020202020204" pitchFamily="34" charset="0"/>
              </a:rPr>
              <a:t> is </a:t>
            </a:r>
            <a:r>
              <a:rPr lang="hu-HU" sz="1200" dirty="0">
                <a:latin typeface="Arial Nova Cond" panose="020B0506020202020204" pitchFamily="34" charset="0"/>
              </a:rPr>
              <a:t>meg lehet csinálni (</a:t>
            </a:r>
            <a:r>
              <a:rPr lang="hu-HU" sz="1200" dirty="0" err="1">
                <a:latin typeface="Arial Nova Cond" panose="020B0506020202020204" pitchFamily="34" charset="0"/>
              </a:rPr>
              <a:t>ugy</a:t>
            </a:r>
            <a:r>
              <a:rPr lang="hu-HU" sz="1200" dirty="0">
                <a:latin typeface="Arial Nova Cond" panose="020B0506020202020204" pitchFamily="34" charset="0"/>
              </a:rPr>
              <a:t> hogy legyen egy 3D </a:t>
            </a:r>
            <a:r>
              <a:rPr lang="hu-HU" sz="1200" dirty="0" err="1">
                <a:latin typeface="Arial Nova Cond" panose="020B0506020202020204" pitchFamily="34" charset="0"/>
              </a:rPr>
              <a:t>scatter</a:t>
            </a:r>
            <a:r>
              <a:rPr lang="hu-HU" sz="1200" dirty="0">
                <a:latin typeface="Arial Nova Cond" panose="020B0506020202020204" pitchFamily="34" charset="0"/>
              </a:rPr>
              <a:t> és egy 3D </a:t>
            </a:r>
            <a:r>
              <a:rPr lang="hu-HU" sz="1200" dirty="0" err="1">
                <a:latin typeface="Arial Nova Cond" panose="020B0506020202020204" pitchFamily="34" charset="0"/>
              </a:rPr>
              <a:t>surface</a:t>
            </a:r>
            <a:r>
              <a:rPr lang="hu-HU" sz="1200" dirty="0">
                <a:latin typeface="Arial Nova Cond" panose="020B0506020202020204" pitchFamily="34" charset="0"/>
              </a:rPr>
              <a:t> egy </a:t>
            </a:r>
            <a:r>
              <a:rPr lang="hu-HU" sz="1200" dirty="0" err="1">
                <a:latin typeface="Arial Nova Cond" panose="020B0506020202020204" pitchFamily="34" charset="0"/>
              </a:rPr>
              <a:t>plotton</a:t>
            </a:r>
            <a:r>
              <a:rPr lang="hu-HU" sz="1200" dirty="0">
                <a:latin typeface="Arial Nova Cond" panose="020B0506020202020204" pitchFamily="34" charset="0"/>
              </a:rPr>
              <a:t>) (hogy mindenki </a:t>
            </a:r>
            <a:r>
              <a:rPr lang="hu-HU" sz="1200" dirty="0" err="1">
                <a:latin typeface="Arial Nova Cond" panose="020B0506020202020204" pitchFamily="34" charset="0"/>
              </a:rPr>
              <a:t>értese</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6253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10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grpId="1" nodeType="withEffect">
                                  <p:stCondLst>
                                    <p:cond delay="10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20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xit" presetSubtype="0" fill="hold" grpId="1" nodeType="withEffect">
                                  <p:stCondLst>
                                    <p:cond delay="20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childTnLst>
                          </p:cTn>
                        </p:par>
                        <p:par>
                          <p:cTn id="45" fill="hold">
                            <p:stCondLst>
                              <p:cond delay="700"/>
                            </p:stCondLst>
                            <p:childTnLst>
                              <p:par>
                                <p:cTn id="46" presetID="1" presetClass="mediacall" presetSubtype="0" fill="hold" nodeType="afterEffect">
                                  <p:stCondLst>
                                    <p:cond delay="0"/>
                                  </p:stCondLst>
                                  <p:childTnLst>
                                    <p:cmd type="call" cmd="playFrom(0.0)">
                                      <p:cBhvr>
                                        <p:cTn id="47" dur="87900" fill="hold"/>
                                        <p:tgtEl>
                                          <p:spTgt spid="4"/>
                                        </p:tgtEl>
                                      </p:cBhvr>
                                    </p:cmd>
                                  </p:childTnLst>
                                </p:cTn>
                              </p:par>
                              <p:par>
                                <p:cTn id="48" presetID="1" presetClass="mediacall" presetSubtype="0" fill="hold" nodeType="withEffect">
                                  <p:stCondLst>
                                    <p:cond delay="0"/>
                                  </p:stCondLst>
                                  <p:childTnLst>
                                    <p:cmd type="call" cmd="playFrom(0.0)">
                                      <p:cBhvr>
                                        <p:cTn id="49" dur="87900" fill="hold"/>
                                        <p:tgtEl>
                                          <p:spTgt spid="5"/>
                                        </p:tgtEl>
                                      </p:cBhvr>
                                    </p:cmd>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1" fill="hold" display="0">
                  <p:stCondLst>
                    <p:cond delay="indefinite"/>
                  </p:stCondLst>
                </p:cTn>
                <p:tgtEl>
                  <p:spTgt spid="4"/>
                </p:tgtEl>
              </p:cMediaNode>
            </p:video>
            <p:video>
              <p:cMediaNode vol="80000">
                <p:cTn id="82" fill="hold" display="0">
                  <p:stCondLst>
                    <p:cond delay="indefinite"/>
                  </p:stCondLst>
                </p:cTn>
                <p:tgtEl>
                  <p:spTgt spid="5"/>
                </p:tgtEl>
              </p:cMediaNode>
            </p:video>
          </p:childTnLst>
        </p:cTn>
      </p:par>
    </p:tnLst>
    <p:bldLst>
      <p:bldP spid="22" grpId="0" animBg="1"/>
      <p:bldP spid="22" grpId="1" animBg="1"/>
      <p:bldP spid="24" grpId="0" animBg="1"/>
      <p:bldP spid="24" grpId="1" animBg="1"/>
      <p:bldP spid="27" grpId="0" animBg="1"/>
      <p:bldP spid="30" grpId="0" animBg="1"/>
      <p:bldP spid="13" grpId="0" animBg="1"/>
      <p:bldP spid="13" grpId="1" animBg="1"/>
      <p:bldP spid="14" grpId="0" animBg="1"/>
      <p:bldP spid="14" grpId="1" animBg="1"/>
      <p:bldP spid="15" grpId="0" animBg="1"/>
      <p:bldP spid="15" grpId="1" animBg="1"/>
      <p:bldP spid="17" grpId="0" animBg="1"/>
      <p:bldP spid="17" grpId="1" animBg="1"/>
      <p:bldP spid="18" grpId="0" animBg="1"/>
      <p:bldP spid="20" grpId="0" animBg="1"/>
      <p:bldP spid="21"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498DA5E1-ECD0-4F38-AB4E-52D93FFA0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784" y="1493420"/>
            <a:ext cx="3968287" cy="3871161"/>
          </a:xfrm>
          <a:prstGeom prst="rect">
            <a:avLst/>
          </a:prstGeom>
        </p:spPr>
      </p:pic>
      <p:pic>
        <p:nvPicPr>
          <p:cNvPr id="11" name="Kép 10">
            <a:extLst>
              <a:ext uri="{FF2B5EF4-FFF2-40B4-BE49-F238E27FC236}">
                <a16:creationId xmlns:a16="http://schemas.microsoft.com/office/drawing/2014/main" id="{94F7EB1E-9427-481F-BC8C-9645FDA0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5" y="1493420"/>
            <a:ext cx="3968287" cy="3871161"/>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03208" y="204547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jelzi a kék az időben távolabbi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 sárga az időben közelebbi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állapotot jelöli.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03208" y="204547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színkódolás ez esetben az időt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Annyi látszik,</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Hogy ez nem lesz egy egyszerű feladat.</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Tree>
    <p:extLst>
      <p:ext uri="{BB962C8B-B14F-4D97-AF65-F5344CB8AC3E}">
        <p14:creationId xmlns:p14="http://schemas.microsoft.com/office/powerpoint/2010/main" val="79721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5B446CE1-F4E9-4BFE-A2E5-0796C7BAD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480" y="1299862"/>
            <a:ext cx="4365116" cy="4258277"/>
          </a:xfrm>
          <a:prstGeom prst="rect">
            <a:avLst/>
          </a:prstGeom>
        </p:spPr>
      </p:pic>
      <p:pic>
        <p:nvPicPr>
          <p:cNvPr id="17" name="Kép 16">
            <a:extLst>
              <a:ext uri="{FF2B5EF4-FFF2-40B4-BE49-F238E27FC236}">
                <a16:creationId xmlns:a16="http://schemas.microsoft.com/office/drawing/2014/main" id="{35F3F375-E0C0-4DE8-BF07-83B8C7DF8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815" y="1299862"/>
            <a:ext cx="4365116" cy="425827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Gyakorlatilag,</a:t>
            </a:r>
            <a:r>
              <a:rPr lang="hu-HU" dirty="0">
                <a:solidFill>
                  <a:schemeClr val="tx1"/>
                </a:solidFill>
                <a:latin typeface="Calibri Light" panose="020F0302020204030204" pitchFamily="34" charset="0"/>
                <a:cs typeface="Calibri Light" panose="020F0302020204030204" pitchFamily="34" charset="0"/>
              </a:rPr>
              <a:t> a neurális hálónak az a feladata, hogy megtanulja az f(</a:t>
            </a:r>
            <a:r>
              <a:rPr lang="hu-HU" dirty="0" err="1">
                <a:solidFill>
                  <a:schemeClr val="tx1"/>
                </a:solidFill>
                <a:latin typeface="Calibri Light" panose="020F0302020204030204" pitchFamily="34" charset="0"/>
                <a:cs typeface="Calibri Light" panose="020F0302020204030204" pitchFamily="34" charset="0"/>
              </a:rPr>
              <a:t>sL,sR,sC</a:t>
            </a:r>
            <a:r>
              <a:rPr lang="hu-HU" dirty="0">
                <a:solidFill>
                  <a:schemeClr val="tx1"/>
                </a:solidFill>
                <a:latin typeface="Calibri Light" panose="020F0302020204030204" pitchFamily="34" charset="0"/>
                <a:cs typeface="Calibri Light" panose="020F0302020204030204" pitchFamily="34" charset="0"/>
              </a:rPr>
              <a:t>) = z kapcsolatot és ezt a kapcsolatot próbáltam itt alacsonyabb dimenziószámban bemutatni.</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487500"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legutolsó méréshez tartozó értéket mutatják. (</a:t>
            </a:r>
            <a:r>
              <a:rPr lang="hu-HU" sz="1000" dirty="0">
                <a:solidFill>
                  <a:srgbClr val="E6AF00"/>
                </a:solidFill>
                <a:latin typeface="Arial" panose="020B0604020202020204" pitchFamily="34" charset="0"/>
                <a:cs typeface="Arial" panose="020B0604020202020204" pitchFamily="34" charset="0"/>
              </a:rPr>
              <a:t>sárga</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sensor_right</a:t>
            </a:r>
            <a:r>
              <a:rPr lang="hu-HU" sz="1000" dirty="0">
                <a:solidFill>
                  <a:schemeClr val="tx1"/>
                </a:solidFill>
                <a:latin typeface="Arial" panose="020B0604020202020204" pitchFamily="34" charset="0"/>
                <a:cs typeface="Arial" panose="020B0604020202020204" pitchFamily="34" charset="0"/>
              </a:rPr>
              <a:t>, </a:t>
            </a:r>
            <a:r>
              <a:rPr lang="hu-HU" sz="1000" dirty="0">
                <a:solidFill>
                  <a:schemeClr val="accent1">
                    <a:lumMod val="75000"/>
                  </a:schemeClr>
                </a:solidFill>
                <a:latin typeface="Arial" panose="020B0604020202020204" pitchFamily="34" charset="0"/>
                <a:cs typeface="Arial" panose="020B0604020202020204" pitchFamily="34" charset="0"/>
              </a:rPr>
              <a:t>kék</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y_distance</a:t>
            </a:r>
            <a:r>
              <a:rPr lang="hu-HU" sz="1000" dirty="0">
                <a:solidFill>
                  <a:schemeClr val="tx1"/>
                </a:solidFill>
                <a:latin typeface="Arial" panose="020B0604020202020204" pitchFamily="34" charset="0"/>
                <a:cs typeface="Arial" panose="020B0604020202020204" pitchFamily="34" charset="0"/>
              </a:rPr>
              <a:t>, </a:t>
            </a:r>
            <a:r>
              <a:rPr lang="hu-HU" sz="1000" dirty="0">
                <a:solidFill>
                  <a:srgbClr val="009644"/>
                </a:solidFill>
                <a:latin typeface="Arial" panose="020B0604020202020204" pitchFamily="34" charset="0"/>
                <a:cs typeface="Arial" panose="020B0604020202020204" pitchFamily="34" charset="0"/>
              </a:rPr>
              <a:t>zöld</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sensor_left</a:t>
            </a:r>
            <a:r>
              <a:rPr lang="hu-HU" sz="1000" dirty="0">
                <a:solidFill>
                  <a:schemeClr val="tx1"/>
                </a:solidFill>
                <a:latin typeface="Arial" panose="020B0604020202020204" pitchFamily="34" charset="0"/>
                <a:cs typeface="Arial" panose="020B0604020202020204" pitchFamily="34" charset="0"/>
              </a:rPr>
              <a:t>)</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575873"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ábrán a színes vonalak</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360839" y="348207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Ugyan ez</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egy picit más szögben</a:t>
            </a:r>
          </a:p>
        </p:txBody>
      </p:sp>
      <p:sp>
        <p:nvSpPr>
          <p:cNvPr id="14" name="Szöveg helye 14">
            <a:extLst>
              <a:ext uri="{FF2B5EF4-FFF2-40B4-BE49-F238E27FC236}">
                <a16:creationId xmlns:a16="http://schemas.microsoft.com/office/drawing/2014/main" id="{CEF90955-35E5-4500-861B-07C35D59DB28}"/>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két statikus ábra ugyan annak a futásnak a teljes eredményét mutatja | picit másféleképen ezért van belőle kettő</a:t>
            </a:r>
          </a:p>
        </p:txBody>
      </p:sp>
      <p:sp>
        <p:nvSpPr>
          <p:cNvPr id="15" name="Szöveg helye 14">
            <a:extLst>
              <a:ext uri="{FF2B5EF4-FFF2-40B4-BE49-F238E27FC236}">
                <a16:creationId xmlns:a16="http://schemas.microsoft.com/office/drawing/2014/main" id="{C0D68057-4C4B-4E4A-80D4-B87DBE7F3399}"/>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tulajdonképen ez csak egy vizualizációs eszköz | mint később látni fogjuk, itt a jobb és a bal szenzor értékeinek függvényében ábrázoltam a középpontól való távolságot a függőleges tengelyen. A középső szenzor értékeit nem tettem fel az ábrára, mert a 4Dimenziót már nem tudtam volna ábrázolni.</a:t>
            </a:r>
          </a:p>
        </p:txBody>
      </p:sp>
      <p:sp>
        <p:nvSpPr>
          <p:cNvPr id="18" name="Szabadkézi sokszög: alakzat 17">
            <a:extLst>
              <a:ext uri="{FF2B5EF4-FFF2-40B4-BE49-F238E27FC236}">
                <a16:creationId xmlns:a16="http://schemas.microsoft.com/office/drawing/2014/main" id="{8576EF8E-ED31-40AE-A0C2-EBE386397A0A}"/>
              </a:ext>
            </a:extLst>
          </p:cNvPr>
          <p:cNvSpPr/>
          <p:nvPr/>
        </p:nvSpPr>
        <p:spPr>
          <a:xfrm>
            <a:off x="5514624" y="453550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ugyan az, mint </a:t>
            </a:r>
            <a:r>
              <a:rPr lang="hu-HU" sz="1000">
                <a:solidFill>
                  <a:prstClr val="black"/>
                </a:solidFill>
                <a:latin typeface="Arial" panose="020B0604020202020204" pitchFamily="34" charset="0"/>
                <a:cs typeface="Arial" panose="020B0604020202020204" pitchFamily="34" charset="0"/>
              </a:rPr>
              <a:t>a bal </a:t>
            </a:r>
            <a:r>
              <a:rPr lang="hu-HU" sz="1000" dirty="0">
                <a:solidFill>
                  <a:prstClr val="black"/>
                </a:solidFill>
                <a:latin typeface="Arial" panose="020B0604020202020204" pitchFamily="34" charset="0"/>
                <a:cs typeface="Arial" panose="020B0604020202020204" pitchFamily="34" charset="0"/>
              </a:rPr>
              <a:t>csak nagyobb nagyításban, így jobban elkülönültek egymástól az egyes pontok. </a:t>
            </a:r>
            <a:endParaRPr lang="hu-HU" dirty="0"/>
          </a:p>
        </p:txBody>
      </p:sp>
      <p:sp>
        <p:nvSpPr>
          <p:cNvPr id="19" name="Szabadkézi sokszög: alakzat 18">
            <a:extLst>
              <a:ext uri="{FF2B5EF4-FFF2-40B4-BE49-F238E27FC236}">
                <a16:creationId xmlns:a16="http://schemas.microsoft.com/office/drawing/2014/main" id="{1E124626-48FE-43B7-9386-A6FE8D24691B}"/>
              </a:ext>
            </a:extLst>
          </p:cNvPr>
          <p:cNvSpPr/>
          <p:nvPr/>
        </p:nvSpPr>
        <p:spPr>
          <a:xfrm>
            <a:off x="5514624" y="453550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Jobb oldali ábra</a:t>
            </a:r>
          </a:p>
        </p:txBody>
      </p:sp>
      <p:sp>
        <p:nvSpPr>
          <p:cNvPr id="21" name="Téglalap: szamárfül 20">
            <a:extLst>
              <a:ext uri="{FF2B5EF4-FFF2-40B4-BE49-F238E27FC236}">
                <a16:creationId xmlns:a16="http://schemas.microsoft.com/office/drawing/2014/main" id="{7058F863-E8C4-449C-A84C-2C7052370255}"/>
              </a:ext>
            </a:extLst>
          </p:cNvPr>
          <p:cNvSpPr/>
          <p:nvPr/>
        </p:nvSpPr>
        <p:spPr>
          <a:xfrm>
            <a:off x="360839" y="17501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Az azonos színű vonalak színe nem</a:t>
            </a:r>
            <a:br>
              <a:rPr lang="hu-HU" sz="1200" dirty="0">
                <a:solidFill>
                  <a:schemeClr val="bg1"/>
                </a:solidFill>
                <a:latin typeface="Arial Nova Cond" panose="020B0506020202020204" pitchFamily="34" charset="0"/>
              </a:rPr>
            </a:br>
            <a:r>
              <a:rPr lang="hu-HU" sz="1200" dirty="0">
                <a:solidFill>
                  <a:schemeClr val="bg1"/>
                </a:solidFill>
                <a:latin typeface="Arial Nova Cond" panose="020B0506020202020204" pitchFamily="34" charset="0"/>
              </a:rPr>
              <a:t>jó (ha van időm átírom őket)</a:t>
            </a:r>
          </a:p>
        </p:txBody>
      </p:sp>
    </p:spTree>
    <p:extLst>
      <p:ext uri="{BB962C8B-B14F-4D97-AF65-F5344CB8AC3E}">
        <p14:creationId xmlns:p14="http://schemas.microsoft.com/office/powerpoint/2010/main" val="301625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ni_state_space_discover_new_plotter_LeftRightYDistance_3D_v5">
            <a:hlinkClick r:id="" action="ppaction://media"/>
            <a:extLst>
              <a:ext uri="{FF2B5EF4-FFF2-40B4-BE49-F238E27FC236}">
                <a16:creationId xmlns:a16="http://schemas.microsoft.com/office/drawing/2014/main" id="{CFA37979-2CEE-4A9C-AA73-8135CEC448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02" y="1162161"/>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4" name="Szöveg helye 14">
            <a:extLst>
              <a:ext uri="{FF2B5EF4-FFF2-40B4-BE49-F238E27FC236}">
                <a16:creationId xmlns:a16="http://schemas.microsoft.com/office/drawing/2014/main" id="{DDA7699D-BFD6-46C9-992B-DF7E65C4801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Ez a rövid animáció a pályán való haladás első pár lépést mutatja a szenzorok és a </a:t>
            </a:r>
            <a:r>
              <a:rPr lang="hu-HU" dirty="0" err="1">
                <a:solidFill>
                  <a:schemeClr val="tx1"/>
                </a:solidFill>
                <a:latin typeface="Calibri Light" panose="020F0302020204030204" pitchFamily="34" charset="0"/>
                <a:cs typeface="Calibri Light" panose="020F0302020204030204" pitchFamily="34" charset="0"/>
              </a:rPr>
              <a:t>középpontol</a:t>
            </a:r>
            <a:r>
              <a:rPr lang="hu-HU" dirty="0">
                <a:solidFill>
                  <a:schemeClr val="tx1"/>
                </a:solidFill>
                <a:latin typeface="Calibri Light" panose="020F0302020204030204" pitchFamily="34" charset="0"/>
                <a:cs typeface="Calibri Light" panose="020F0302020204030204" pitchFamily="34" charset="0"/>
              </a:rPr>
              <a:t> való távolság tükrében.</a:t>
            </a:r>
          </a:p>
        </p:txBody>
      </p:sp>
      <p:sp>
        <p:nvSpPr>
          <p:cNvPr id="15" name="Szöveg helye 14">
            <a:extLst>
              <a:ext uri="{FF2B5EF4-FFF2-40B4-BE49-F238E27FC236}">
                <a16:creationId xmlns:a16="http://schemas.microsoft.com/office/drawing/2014/main" id="{5EFE8579-C204-4564-860E-1EE4AD7763E0}"/>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itt csak a futás első pár lépését </a:t>
            </a:r>
            <a:r>
              <a:rPr lang="hu-HU" dirty="0" err="1">
                <a:solidFill>
                  <a:schemeClr val="tx1"/>
                </a:solidFill>
                <a:latin typeface="Calibri Light" panose="020F0302020204030204" pitchFamily="34" charset="0"/>
                <a:cs typeface="Calibri Light" panose="020F0302020204030204" pitchFamily="34" charset="0"/>
              </a:rPr>
              <a:t>rendereltem</a:t>
            </a:r>
            <a:r>
              <a:rPr lang="hu-HU" dirty="0">
                <a:solidFill>
                  <a:schemeClr val="tx1"/>
                </a:solidFill>
                <a:latin typeface="Calibri Light" panose="020F0302020204030204" pitchFamily="34" charset="0"/>
                <a:cs typeface="Calibri Light" panose="020F0302020204030204" pitchFamily="34" charset="0"/>
              </a:rPr>
              <a:t> ki ráadásul nincs rajta az #i (iteráció) számozása, ezért nem lehet érteni, hogy mi van az ábrán. | Gyakorlatilag folyamatában akartam bemutatni, hogyan alakultak ki az előző dián látható ábrák.</a:t>
            </a:r>
          </a:p>
        </p:txBody>
      </p:sp>
      <p:sp>
        <p:nvSpPr>
          <p:cNvPr id="17" name="Szabadkézi sokszög: alakzat 16">
            <a:extLst>
              <a:ext uri="{FF2B5EF4-FFF2-40B4-BE49-F238E27FC236}">
                <a16:creationId xmlns:a16="http://schemas.microsoft.com/office/drawing/2014/main" id="{A136483A-609A-487A-B14B-E96228C6F61B}"/>
              </a:ext>
            </a:extLst>
          </p:cNvPr>
          <p:cNvSpPr/>
          <p:nvPr/>
        </p:nvSpPr>
        <p:spPr>
          <a:xfrm>
            <a:off x="5195541" y="306541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új adatokat (adat vektorokat) amelyek alapján mindig módosít egy picit a saját súlymátrixán</a:t>
            </a:r>
          </a:p>
        </p:txBody>
      </p:sp>
      <p:sp>
        <p:nvSpPr>
          <p:cNvPr id="18" name="Szabadkézi sokszög: alakzat 17">
            <a:extLst>
              <a:ext uri="{FF2B5EF4-FFF2-40B4-BE49-F238E27FC236}">
                <a16:creationId xmlns:a16="http://schemas.microsoft.com/office/drawing/2014/main" id="{551210C2-7AA7-49B6-8FD9-32DF6FC40588}"/>
              </a:ext>
            </a:extLst>
          </p:cNvPr>
          <p:cNvSpPr/>
          <p:nvPr/>
        </p:nvSpPr>
        <p:spPr>
          <a:xfrm>
            <a:off x="5283914" y="306446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Ilyen ütemben kapja a Neurális Háló</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5283914" y="437055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Hogy a becslése minél pontosabb legyen.</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5283914" y="437055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Annak érdekében,</a:t>
            </a:r>
          </a:p>
        </p:txBody>
      </p:sp>
      <p:sp>
        <p:nvSpPr>
          <p:cNvPr id="12" name="Téglalap: szamárfül 11">
            <a:extLst>
              <a:ext uri="{FF2B5EF4-FFF2-40B4-BE49-F238E27FC236}">
                <a16:creationId xmlns:a16="http://schemas.microsoft.com/office/drawing/2014/main" id="{E7174BEE-5609-40EF-9C0B-87ED82BC4DCE}"/>
              </a:ext>
            </a:extLst>
          </p:cNvPr>
          <p:cNvSpPr/>
          <p:nvPr/>
        </p:nvSpPr>
        <p:spPr>
          <a:xfrm>
            <a:off x="7965558"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Ide jön egy animáció ahol x = idő, y = </a:t>
            </a:r>
            <a:r>
              <a:rPr lang="hu-HU" sz="1200" dirty="0" err="1">
                <a:latin typeface="Arial Nova Cond" panose="020B0506020202020204" pitchFamily="34" charset="0"/>
              </a:rPr>
              <a:t>value</a:t>
            </a:r>
            <a:r>
              <a:rPr lang="hu-HU" sz="1200" dirty="0">
                <a:latin typeface="Arial Nova Cond" panose="020B0506020202020204" pitchFamily="34" charset="0"/>
              </a:rPr>
              <a:t> (</a:t>
            </a:r>
            <a:r>
              <a:rPr lang="hu-HU" sz="1200" dirty="0" err="1">
                <a:latin typeface="Arial Nova Cond" panose="020B0506020202020204" pitchFamily="34" charset="0"/>
              </a:rPr>
              <a:t>sensors</a:t>
            </a:r>
            <a:r>
              <a:rPr lang="hu-HU" sz="1200" dirty="0">
                <a:latin typeface="Arial Nova Cond" panose="020B0506020202020204" pitchFamily="34" charset="0"/>
              </a:rPr>
              <a:t>, </a:t>
            </a:r>
            <a:r>
              <a:rPr lang="hu-HU" sz="1200" dirty="0" err="1">
                <a:latin typeface="Arial Nova Cond" panose="020B0506020202020204" pitchFamily="34" charset="0"/>
              </a:rPr>
              <a:t>y_distance</a:t>
            </a:r>
            <a:r>
              <a:rPr lang="hu-HU" sz="1200" dirty="0">
                <a:latin typeface="Arial Nova Cond" panose="020B0506020202020204" pitchFamily="34" charset="0"/>
              </a:rPr>
              <a:t>)</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Fontos, hogy a színek stimmeljenek a másik ábrával</a:t>
            </a:r>
          </a:p>
        </p:txBody>
      </p:sp>
      <p:sp>
        <p:nvSpPr>
          <p:cNvPr id="16" name="Téglalap: szamárfül 15">
            <a:extLst>
              <a:ext uri="{FF2B5EF4-FFF2-40B4-BE49-F238E27FC236}">
                <a16:creationId xmlns:a16="http://schemas.microsoft.com/office/drawing/2014/main" id="{86CBEDB4-7F02-4D7F-A677-A9E14BD5D3D6}"/>
              </a:ext>
            </a:extLst>
          </p:cNvPr>
          <p:cNvSpPr/>
          <p:nvPr/>
        </p:nvSpPr>
        <p:spPr>
          <a:xfrm>
            <a:off x="7965558" y="3772018"/>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Pluszban ide kell még rakni a </a:t>
            </a:r>
            <a:r>
              <a:rPr lang="hu-HU" sz="1200" dirty="0" err="1">
                <a:latin typeface="Arial Nova Cond" panose="020B0506020202020204" pitchFamily="34" charset="0"/>
              </a:rPr>
              <a:t>history</a:t>
            </a:r>
            <a:r>
              <a:rPr lang="hu-HU" sz="1200" dirty="0">
                <a:latin typeface="Arial Nova Cond" panose="020B0506020202020204" pitchFamily="34" charset="0"/>
              </a:rPr>
              <a:t> </a:t>
            </a:r>
            <a:r>
              <a:rPr lang="hu-HU" sz="1200" dirty="0" err="1">
                <a:latin typeface="Arial Nova Cond" panose="020B0506020202020204" pitchFamily="34" charset="0"/>
              </a:rPr>
              <a:t>ani</a:t>
            </a:r>
            <a:r>
              <a:rPr lang="hu-HU" sz="1200" dirty="0">
                <a:latin typeface="Arial Nova Cond" panose="020B0506020202020204" pitchFamily="34" charset="0"/>
              </a:rPr>
              <a:t> első pár </a:t>
            </a:r>
            <a:r>
              <a:rPr lang="hu-HU" sz="1200" dirty="0" err="1">
                <a:latin typeface="Arial Nova Cond" panose="020B0506020202020204" pitchFamily="34" charset="0"/>
              </a:rPr>
              <a:t>framejeből</a:t>
            </a:r>
            <a:r>
              <a:rPr lang="hu-HU" sz="1200" dirty="0">
                <a:latin typeface="Arial Nova Cond" panose="020B0506020202020204" pitchFamily="34" charset="0"/>
              </a:rPr>
              <a:t> készült animációt nagy nagyitásban és úgy, hogy a szenzorok </a:t>
            </a:r>
            <a:r>
              <a:rPr lang="hu-HU" sz="1200" dirty="0" err="1">
                <a:latin typeface="Arial Nova Cond" panose="020B0506020202020204" pitchFamily="34" charset="0"/>
              </a:rPr>
              <a:t>szine</a:t>
            </a:r>
            <a:r>
              <a:rPr lang="hu-HU" sz="1200" dirty="0">
                <a:latin typeface="Arial Nova Cond" panose="020B0506020202020204" pitchFamily="34" charset="0"/>
              </a:rPr>
              <a:t> </a:t>
            </a:r>
            <a:r>
              <a:rPr lang="hu-HU" sz="1200" dirty="0" err="1">
                <a:latin typeface="Arial Nova Cond" panose="020B0506020202020204" pitchFamily="34" charset="0"/>
              </a:rPr>
              <a:t>azons</a:t>
            </a:r>
            <a:r>
              <a:rPr lang="hu-HU" sz="1200" dirty="0">
                <a:latin typeface="Arial Nova Cond" panose="020B0506020202020204" pitchFamily="34" charset="0"/>
              </a:rPr>
              <a:t> legyen.</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22F600C7-3174-4EB6-B87C-03A615D0ECB3}"/>
              </a:ext>
            </a:extLst>
          </p:cNvPr>
          <p:cNvSpPr/>
          <p:nvPr/>
        </p:nvSpPr>
        <p:spPr>
          <a:xfrm>
            <a:off x="5006337" y="855757"/>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Ja és ami a legfontosabb ugyan ide betenni azt az ábrát amit egyszer már megcsináltam amikor a </a:t>
            </a:r>
            <a:r>
              <a:rPr lang="hu-HU" sz="1200" dirty="0" err="1">
                <a:latin typeface="Arial Nova Cond" panose="020B0506020202020204" pitchFamily="34" charset="0"/>
              </a:rPr>
              <a:t>sinusz</a:t>
            </a:r>
            <a:r>
              <a:rPr lang="hu-HU" sz="1200" dirty="0">
                <a:latin typeface="Arial Nova Cond" panose="020B0506020202020204" pitchFamily="34" charset="0"/>
              </a:rPr>
              <a:t> görbét becsültem online módon, a hibával együtt ábrázolva, de most úgy kéne, hogy a </a:t>
            </a:r>
            <a:r>
              <a:rPr lang="hu-HU" sz="1200" dirty="0" err="1">
                <a:latin typeface="Arial Nova Cond" panose="020B0506020202020204" pitchFamily="34" charset="0"/>
              </a:rPr>
              <a:t>self.sensor_left</a:t>
            </a:r>
            <a:r>
              <a:rPr lang="hu-HU" sz="1200" dirty="0">
                <a:latin typeface="Arial Nova Cond" panose="020B0506020202020204" pitchFamily="34" charset="0"/>
              </a:rPr>
              <a:t> van a jobb tengelyen a függőlegesen meg az </a:t>
            </a:r>
            <a:r>
              <a:rPr lang="hu-HU" sz="1200" dirty="0" err="1">
                <a:latin typeface="Arial Nova Cond" panose="020B0506020202020204" pitchFamily="34" charset="0"/>
              </a:rPr>
              <a:t>y_distance</a:t>
            </a:r>
            <a:r>
              <a:rPr lang="hu-HU" sz="1200" dirty="0">
                <a:latin typeface="Arial Nova Cond" panose="020B0506020202020204" pitchFamily="34" charset="0"/>
              </a:rPr>
              <a:t> és a hozzá tartozó </a:t>
            </a:r>
            <a:r>
              <a:rPr lang="hu-HU" sz="1200">
                <a:latin typeface="Arial Nova Cond" panose="020B0506020202020204" pitchFamily="34" charset="0"/>
              </a:rPr>
              <a:t>neurális hálós becslés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8721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4"/>
                </p:tgtEl>
              </p:cMediaNode>
            </p:video>
            <p:seq concurrent="1" nextAc="seek">
              <p:cTn id="44" restart="whenNotActive" fill="hold" evtFilter="cancelBubble" nodeType="interactiveSeq">
                <p:stCondLst>
                  <p:cond evt="onClick" delay="0">
                    <p:tgtEl>
                      <p:spTgt spid="4"/>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7" grpId="0" animBg="1"/>
      <p:bldP spid="18" grpId="0" animBg="1"/>
      <p:bldP spid="20" grpId="0" animBg="1"/>
      <p:bldP spid="21" grpId="0" animBg="1"/>
      <p:bldP spid="12" grpId="0" animBg="1"/>
      <p:bldP spid="16"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2</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5435544" y="234434"/>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lenne a bejövő kérések és az idő között valamilyen kapcsolat akkor megpróbálkozni azzal, hogy a magát a terhelést próbáljuk előre jelezni és az előrejelzésünk alapján a rendszerhez dinamikusan hozzárendeli az erőforrásokat.</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627734" y="108036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„István hát ez csodálatos, ha így van akkor miért nem igy csináltuk.”</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627734" y="108036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Józsi szeme itt felcsillan</a:t>
            </a:r>
          </a:p>
        </p:txBody>
      </p:sp>
      <p:sp>
        <p:nvSpPr>
          <p:cNvPr id="39" name="Téglalap: szamárfül 38">
            <a:extLst>
              <a:ext uri="{FF2B5EF4-FFF2-40B4-BE49-F238E27FC236}">
                <a16:creationId xmlns:a16="http://schemas.microsoft.com/office/drawing/2014/main" id="{03EC7252-AD51-480F-A60A-B3028EA2C7D6}"/>
              </a:ext>
            </a:extLst>
          </p:cNvPr>
          <p:cNvSpPr/>
          <p:nvPr/>
        </p:nvSpPr>
        <p:spPr>
          <a:xfrm>
            <a:off x="3482893"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nincsenek historikus adatok akkor anélkül elég nehéz a mintázatot </a:t>
            </a:r>
            <a:r>
              <a:rPr lang="hu-HU" sz="1200" dirty="0" err="1">
                <a:latin typeface="Arial Nova Cond" panose="020B0506020202020204" pitchFamily="34" charset="0"/>
              </a:rPr>
              <a:t>megekeresni</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40" name="Szöveg helye 14">
            <a:extLst>
              <a:ext uri="{FF2B5EF4-FFF2-40B4-BE49-F238E27FC236}">
                <a16:creationId xmlns:a16="http://schemas.microsoft.com/office/drawing/2014/main" id="{053F58CE-5A7F-4D74-A185-6244E0D0E1D1}"/>
              </a:ext>
            </a:extLst>
          </p:cNvPr>
          <p:cNvSpPr txBox="1">
            <a:spLocks/>
          </p:cNvSpPr>
          <p:nvPr/>
        </p:nvSpPr>
        <p:spPr>
          <a:xfrm>
            <a:off x="3544430"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1</a:t>
            </a:r>
            <a:endParaRPr lang="hu-HU" dirty="0">
              <a:solidFill>
                <a:schemeClr val="bg1"/>
              </a:solidFill>
              <a:latin typeface="Calibri Light" panose="020F0302020204030204" pitchFamily="34" charset="0"/>
              <a:cs typeface="Calibri Light" panose="020F0302020204030204" pitchFamily="34" charset="0"/>
            </a:endParaRPr>
          </a:p>
        </p:txBody>
      </p:sp>
      <p:sp>
        <p:nvSpPr>
          <p:cNvPr id="41" name="Téglalap: szamárfül 40">
            <a:extLst>
              <a:ext uri="{FF2B5EF4-FFF2-40B4-BE49-F238E27FC236}">
                <a16:creationId xmlns:a16="http://schemas.microsoft.com/office/drawing/2014/main" id="{BCA86BCA-A5C4-4EA7-A964-57E979C118F9}"/>
              </a:ext>
            </a:extLst>
          </p:cNvPr>
          <p:cNvSpPr/>
          <p:nvPr/>
        </p:nvSpPr>
        <p:spPr>
          <a:xfrm>
            <a:off x="6140678"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Van egy csomó adatunk mert van és kész, vagy mert szimuláltunk.</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Akkor sem biztos, hogy </a:t>
            </a:r>
            <a:r>
              <a:rPr lang="hu-HU" sz="1200" dirty="0" err="1">
                <a:latin typeface="Arial Nova Cond" panose="020B0506020202020204" pitchFamily="34" charset="0"/>
              </a:rPr>
              <a:t>autoregressziv</a:t>
            </a:r>
            <a:r>
              <a:rPr lang="hu-HU" sz="1200" dirty="0">
                <a:latin typeface="Arial Nova Cond" panose="020B0506020202020204" pitchFamily="34" charset="0"/>
              </a:rPr>
              <a:t> a folyamat.</a:t>
            </a:r>
            <a:endParaRPr lang="hu-HU" sz="1200" dirty="0">
              <a:solidFill>
                <a:schemeClr val="bg1"/>
              </a:solidFill>
              <a:latin typeface="Arial Nova Cond" panose="020B0506020202020204" pitchFamily="34" charset="0"/>
            </a:endParaRPr>
          </a:p>
        </p:txBody>
      </p:sp>
      <p:sp>
        <p:nvSpPr>
          <p:cNvPr id="42" name="Szöveg helye 14">
            <a:extLst>
              <a:ext uri="{FF2B5EF4-FFF2-40B4-BE49-F238E27FC236}">
                <a16:creationId xmlns:a16="http://schemas.microsoft.com/office/drawing/2014/main" id="{A2A56744-8C9B-4CD3-94A0-89904C14D013}"/>
              </a:ext>
            </a:extLst>
          </p:cNvPr>
          <p:cNvSpPr txBox="1">
            <a:spLocks/>
          </p:cNvSpPr>
          <p:nvPr/>
        </p:nvSpPr>
        <p:spPr>
          <a:xfrm>
            <a:off x="6169427"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2</a:t>
            </a:r>
            <a:endParaRPr lang="hu-HU" dirty="0">
              <a:solidFill>
                <a:schemeClr val="bg1"/>
              </a:solidFill>
              <a:latin typeface="Calibri Light" panose="020F0302020204030204" pitchFamily="34" charset="0"/>
              <a:cs typeface="Calibri Light" panose="020F0302020204030204" pitchFamily="34" charset="0"/>
            </a:endParaRPr>
          </a:p>
        </p:txBody>
      </p:sp>
      <p:sp>
        <p:nvSpPr>
          <p:cNvPr id="45" name="Téglalap: szamárfül 44">
            <a:extLst>
              <a:ext uri="{FF2B5EF4-FFF2-40B4-BE49-F238E27FC236}">
                <a16:creationId xmlns:a16="http://schemas.microsoft.com/office/drawing/2014/main" id="{A159F470-90A8-4997-82BF-CC0318997BFB}"/>
              </a:ext>
            </a:extLst>
          </p:cNvPr>
          <p:cNvSpPr/>
          <p:nvPr/>
        </p:nvSpPr>
        <p:spPr>
          <a:xfrm>
            <a:off x="8821011" y="323776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Tegyük fel hogy </a:t>
            </a:r>
            <a:r>
              <a:rPr lang="hu-HU" sz="1200" dirty="0" err="1">
                <a:latin typeface="Arial Nova Cond" panose="020B0506020202020204" pitchFamily="34" charset="0"/>
              </a:rPr>
              <a:t>autoregresszív</a:t>
            </a:r>
            <a:r>
              <a:rPr lang="hu-HU" sz="1200" dirty="0">
                <a:latin typeface="Arial Nova Cond" panose="020B0506020202020204" pitchFamily="34" charset="0"/>
              </a:rPr>
              <a:t> és </a:t>
            </a:r>
            <a:r>
              <a:rPr lang="hu-HU" sz="1200" dirty="0" err="1">
                <a:latin typeface="Arial Nova Cond" panose="020B0506020202020204" pitchFamily="34" charset="0"/>
              </a:rPr>
              <a:t>előrejelezhető</a:t>
            </a:r>
            <a:r>
              <a:rPr lang="hu-HU" sz="1200" dirty="0">
                <a:latin typeface="Arial Nova Cond" panose="020B0506020202020204" pitchFamily="34" charset="0"/>
              </a:rPr>
              <a:t> a terhelés.</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Rendben: Én nem erre esetre terveztem a rendszert, hanem olyanra amin fenti biztosan elhasal.</a:t>
            </a:r>
            <a:endParaRPr lang="hu-HU" sz="1200" dirty="0">
              <a:solidFill>
                <a:schemeClr val="bg1"/>
              </a:solidFill>
              <a:latin typeface="Arial Nova Cond" panose="020B0506020202020204" pitchFamily="34" charset="0"/>
            </a:endParaRPr>
          </a:p>
        </p:txBody>
      </p:sp>
      <p:sp>
        <p:nvSpPr>
          <p:cNvPr id="46" name="Szöveg helye 14">
            <a:extLst>
              <a:ext uri="{FF2B5EF4-FFF2-40B4-BE49-F238E27FC236}">
                <a16:creationId xmlns:a16="http://schemas.microsoft.com/office/drawing/2014/main" id="{6F7E722B-A06A-443B-A793-5448FEC3E020}"/>
              </a:ext>
            </a:extLst>
          </p:cNvPr>
          <p:cNvSpPr txBox="1">
            <a:spLocks/>
          </p:cNvSpPr>
          <p:nvPr/>
        </p:nvSpPr>
        <p:spPr>
          <a:xfrm>
            <a:off x="8849760" y="2647634"/>
            <a:ext cx="2413373" cy="59013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2400" dirty="0">
                <a:solidFill>
                  <a:schemeClr val="bg1"/>
                </a:solidFill>
                <a:latin typeface="Arial" panose="020B0604020202020204" pitchFamily="34" charset="0"/>
                <a:cs typeface="Arial" panose="020B0604020202020204" pitchFamily="34" charset="0"/>
              </a:rPr>
              <a:t>Probléma 3</a:t>
            </a:r>
            <a:endParaRPr lang="hu-HU" dirty="0">
              <a:solidFill>
                <a:schemeClr val="bg1"/>
              </a:solidFill>
              <a:latin typeface="Calibri Light" panose="020F0302020204030204" pitchFamily="34" charset="0"/>
              <a:cs typeface="Calibri Light" panose="020F0302020204030204" pitchFamily="34" charset="0"/>
            </a:endParaRPr>
          </a:p>
        </p:txBody>
      </p:sp>
      <p:sp>
        <p:nvSpPr>
          <p:cNvPr id="47" name="Téglalap: lekerekített 46">
            <a:extLst>
              <a:ext uri="{FF2B5EF4-FFF2-40B4-BE49-F238E27FC236}">
                <a16:creationId xmlns:a16="http://schemas.microsoft.com/office/drawing/2014/main" id="{8DE5F891-985E-48EE-AD59-000925DC9342}"/>
              </a:ext>
            </a:extLst>
          </p:cNvPr>
          <p:cNvSpPr/>
          <p:nvPr/>
        </p:nvSpPr>
        <p:spPr>
          <a:xfrm>
            <a:off x="8821011"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Fogok..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Előkészületben.</a:t>
            </a:r>
          </a:p>
        </p:txBody>
      </p:sp>
      <p:sp>
        <p:nvSpPr>
          <p:cNvPr id="48" name="Szabadkézi sokszög: alakzat 47">
            <a:extLst>
              <a:ext uri="{FF2B5EF4-FFF2-40B4-BE49-F238E27FC236}">
                <a16:creationId xmlns:a16="http://schemas.microsoft.com/office/drawing/2014/main" id="{86CBEFBB-853B-40B8-A06A-BC1F687A9358}"/>
              </a:ext>
            </a:extLst>
          </p:cNvPr>
          <p:cNvSpPr/>
          <p:nvPr/>
        </p:nvSpPr>
        <p:spPr>
          <a:xfrm>
            <a:off x="8821011"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István mutassál már erre példát:</a:t>
            </a:r>
          </a:p>
        </p:txBody>
      </p:sp>
      <p:sp>
        <p:nvSpPr>
          <p:cNvPr id="49" name="Téglalap: lekerekített 48">
            <a:extLst>
              <a:ext uri="{FF2B5EF4-FFF2-40B4-BE49-F238E27FC236}">
                <a16:creationId xmlns:a16="http://schemas.microsoft.com/office/drawing/2014/main" id="{951AE093-BCC4-4C15-8D51-EA33951BA674}"/>
              </a:ext>
            </a:extLst>
          </p:cNvPr>
          <p:cNvSpPr/>
          <p:nvPr/>
        </p:nvSpPr>
        <p:spPr>
          <a:xfrm>
            <a:off x="6136640"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a rendszer amit kitaláltam arra is jó ami nem </a:t>
            </a:r>
            <a:r>
              <a:rPr lang="hu-HU" sz="1000" dirty="0" err="1">
                <a:solidFill>
                  <a:schemeClr val="tx1"/>
                </a:solidFill>
                <a:latin typeface="Arial" panose="020B0604020202020204" pitchFamily="34" charset="0"/>
                <a:cs typeface="Arial" panose="020B0604020202020204" pitchFamily="34" charset="0"/>
              </a:rPr>
              <a:t>autoregresszív</a:t>
            </a:r>
            <a:r>
              <a:rPr lang="hu-HU" sz="1000" dirty="0">
                <a:solidFill>
                  <a:schemeClr val="tx1"/>
                </a:solidFill>
                <a:latin typeface="Arial" panose="020B0604020202020204" pitchFamily="34" charset="0"/>
                <a:cs typeface="Arial" panose="020B0604020202020204" pitchFamily="34" charset="0"/>
              </a:rPr>
              <a:t> folyamat.</a:t>
            </a:r>
          </a:p>
        </p:txBody>
      </p:sp>
      <p:sp>
        <p:nvSpPr>
          <p:cNvPr id="50" name="Szabadkézi sokszög: alakzat 49">
            <a:extLst>
              <a:ext uri="{FF2B5EF4-FFF2-40B4-BE49-F238E27FC236}">
                <a16:creationId xmlns:a16="http://schemas.microsoft.com/office/drawing/2014/main" id="{DCAF73DD-2A61-4E4A-9656-16E91009817B}"/>
              </a:ext>
            </a:extLst>
          </p:cNvPr>
          <p:cNvSpPr/>
          <p:nvPr/>
        </p:nvSpPr>
        <p:spPr>
          <a:xfrm>
            <a:off x="6136640"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Tök jó,</a:t>
            </a:r>
          </a:p>
        </p:txBody>
      </p:sp>
      <p:sp>
        <p:nvSpPr>
          <p:cNvPr id="52" name="Téglalap: lekerekített 51">
            <a:extLst>
              <a:ext uri="{FF2B5EF4-FFF2-40B4-BE49-F238E27FC236}">
                <a16:creationId xmlns:a16="http://schemas.microsoft.com/office/drawing/2014/main" id="{0B3AC458-9F42-455A-BCB6-39A2259E845A}"/>
              </a:ext>
            </a:extLst>
          </p:cNvPr>
          <p:cNvSpPr/>
          <p:nvPr/>
        </p:nvSpPr>
        <p:spPr>
          <a:xfrm>
            <a:off x="3478855" y="523068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Mutatni mi lenne az eredmény ha ez alapján járnánk el. Mer annyi időm van.</a:t>
            </a:r>
          </a:p>
        </p:txBody>
      </p:sp>
      <p:sp>
        <p:nvSpPr>
          <p:cNvPr id="53" name="Szabadkézi sokszög: alakzat 52">
            <a:extLst>
              <a:ext uri="{FF2B5EF4-FFF2-40B4-BE49-F238E27FC236}">
                <a16:creationId xmlns:a16="http://schemas.microsoft.com/office/drawing/2014/main" id="{4E8AEE0B-B492-4290-8F7E-0D55265816C3}"/>
              </a:ext>
            </a:extLst>
          </p:cNvPr>
          <p:cNvSpPr/>
          <p:nvPr/>
        </p:nvSpPr>
        <p:spPr>
          <a:xfrm>
            <a:off x="3478855" y="514001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 vicc kedvéért meg fogom</a:t>
            </a:r>
          </a:p>
        </p:txBody>
      </p:sp>
    </p:spTree>
    <p:extLst>
      <p:ext uri="{BB962C8B-B14F-4D97-AF65-F5344CB8AC3E}">
        <p14:creationId xmlns:p14="http://schemas.microsoft.com/office/powerpoint/2010/main" val="2899539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P spid="39" grpId="0" animBg="1"/>
      <p:bldP spid="40" grpId="0"/>
      <p:bldP spid="41" grpId="0" animBg="1"/>
      <p:bldP spid="42" grpId="0"/>
      <p:bldP spid="45" grpId="0" animBg="1"/>
      <p:bldP spid="46" grpId="0"/>
      <p:bldP spid="47" grpId="0" animBg="1"/>
      <p:bldP spid="48" grpId="0" animBg="1"/>
      <p:bldP spid="49" grpId="0" animBg="1"/>
      <p:bldP spid="50" grpId="0" animBg="1"/>
      <p:bldP spid="52" grpId="0" animBg="1"/>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
            <a:hlinkClick r:id="" action="ppaction://media"/>
            <a:extLst>
              <a:ext uri="{FF2B5EF4-FFF2-40B4-BE49-F238E27FC236}">
                <a16:creationId xmlns:a16="http://schemas.microsoft.com/office/drawing/2014/main" id="{C16ED8B1-AE7E-4DE6-AC4F-86CBA251E8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Ezen,</a:t>
            </a:r>
            <a:r>
              <a:rPr lang="hu-HU" dirty="0">
                <a:solidFill>
                  <a:schemeClr val="tx1"/>
                </a:solidFill>
                <a:latin typeface="Calibri Light" panose="020F0302020204030204" pitchFamily="34" charset="0"/>
                <a:cs typeface="Calibri Light" panose="020F0302020204030204" pitchFamily="34" charset="0"/>
              </a:rPr>
              <a:t> az animáción a három ábrázolási mód közötti kapcsolatot próbálom meg bemutatni.</a:t>
            </a:r>
          </a:p>
        </p:txBody>
      </p:sp>
      <p:sp>
        <p:nvSpPr>
          <p:cNvPr id="20" name="Szabadkézi sokszög: alakzat 19">
            <a:extLst>
              <a:ext uri="{FF2B5EF4-FFF2-40B4-BE49-F238E27FC236}">
                <a16:creationId xmlns:a16="http://schemas.microsoft.com/office/drawing/2014/main" id="{6167EC95-2472-4869-B61A-4AA5C405C87A}"/>
              </a:ext>
            </a:extLst>
          </p:cNvPr>
          <p:cNvSpPr/>
          <p:nvPr/>
        </p:nvSpPr>
        <p:spPr>
          <a:xfrm>
            <a:off x="4153433" y="42499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értéke hirtelen ugrott egy nagyság-rendet.</a:t>
            </a:r>
            <a:endParaRPr lang="hu-HU" dirty="0"/>
          </a:p>
        </p:txBody>
      </p:sp>
      <p:sp>
        <p:nvSpPr>
          <p:cNvPr id="21" name="Szabadkézi sokszög: alakzat 20">
            <a:extLst>
              <a:ext uri="{FF2B5EF4-FFF2-40B4-BE49-F238E27FC236}">
                <a16:creationId xmlns:a16="http://schemas.microsoft.com/office/drawing/2014/main" id="{F2F7D3FC-0B7A-4AE6-837B-6E3C20AA1E90}"/>
              </a:ext>
            </a:extLst>
          </p:cNvPr>
          <p:cNvSpPr/>
          <p:nvPr/>
        </p:nvSpPr>
        <p:spPr>
          <a:xfrm>
            <a:off x="4153433" y="42499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szenzor</a:t>
            </a:r>
          </a:p>
        </p:txBody>
      </p:sp>
      <p:sp>
        <p:nvSpPr>
          <p:cNvPr id="22" name="Szabadkézi sokszög: alakzat 21">
            <a:extLst>
              <a:ext uri="{FF2B5EF4-FFF2-40B4-BE49-F238E27FC236}">
                <a16:creationId xmlns:a16="http://schemas.microsoft.com/office/drawing/2014/main" id="{6A4C622F-3ADF-48AF-A998-74CFA122A4A9}"/>
              </a:ext>
            </a:extLst>
          </p:cNvPr>
          <p:cNvSpPr/>
          <p:nvPr/>
        </p:nvSpPr>
        <p:spPr>
          <a:xfrm>
            <a:off x="7742794" y="33920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Ezen az ábrán is.</a:t>
            </a:r>
            <a:endParaRPr lang="hu-HU" dirty="0"/>
          </a:p>
        </p:txBody>
      </p:sp>
      <p:sp>
        <p:nvSpPr>
          <p:cNvPr id="24" name="Szabadkézi sokszög: alakzat 23">
            <a:extLst>
              <a:ext uri="{FF2B5EF4-FFF2-40B4-BE49-F238E27FC236}">
                <a16:creationId xmlns:a16="http://schemas.microsoft.com/office/drawing/2014/main" id="{5D9EB7D2-4209-4273-9859-A32C72401F3F}"/>
              </a:ext>
            </a:extLst>
          </p:cNvPr>
          <p:cNvSpPr/>
          <p:nvPr/>
        </p:nvSpPr>
        <p:spPr>
          <a:xfrm>
            <a:off x="7742794" y="33920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 látható más formában</a:t>
            </a:r>
          </a:p>
        </p:txBody>
      </p:sp>
      <p:sp>
        <p:nvSpPr>
          <p:cNvPr id="25" name="Szabadkézi sokszög: alakzat 24">
            <a:extLst>
              <a:ext uri="{FF2B5EF4-FFF2-40B4-BE49-F238E27FC236}">
                <a16:creationId xmlns:a16="http://schemas.microsoft.com/office/drawing/2014/main" id="{ACCC0E9B-6E69-417C-8EBD-7AC17E6DA075}"/>
              </a:ext>
            </a:extLst>
          </p:cNvPr>
          <p:cNvSpPr/>
          <p:nvPr/>
        </p:nvSpPr>
        <p:spPr>
          <a:xfrm>
            <a:off x="2857867" y="316158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Tulajdonképpen ez a három ábra ugyan azt mutatja másféle képen</a:t>
            </a:r>
          </a:p>
        </p:txBody>
      </p:sp>
      <p:sp>
        <p:nvSpPr>
          <p:cNvPr id="26" name="Szabadkézi sokszög: alakzat 25">
            <a:extLst>
              <a:ext uri="{FF2B5EF4-FFF2-40B4-BE49-F238E27FC236}">
                <a16:creationId xmlns:a16="http://schemas.microsoft.com/office/drawing/2014/main" id="{BE6CBED6-4B70-401F-9F55-FD6B5E42DE90}"/>
              </a:ext>
            </a:extLst>
          </p:cNvPr>
          <p:cNvSpPr/>
          <p:nvPr/>
        </p:nvSpPr>
        <p:spPr>
          <a:xfrm>
            <a:off x="2946240" y="316063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És itt is</a:t>
            </a:r>
          </a:p>
        </p:txBody>
      </p:sp>
      <p:sp>
        <p:nvSpPr>
          <p:cNvPr id="13" name="Szabadkézi sokszög: alakzat 12">
            <a:extLst>
              <a:ext uri="{FF2B5EF4-FFF2-40B4-BE49-F238E27FC236}">
                <a16:creationId xmlns:a16="http://schemas.microsoft.com/office/drawing/2014/main" id="{BCA9AE0D-C893-4A94-B99C-2A283E82864F}"/>
              </a:ext>
            </a:extLst>
          </p:cNvPr>
          <p:cNvSpPr/>
          <p:nvPr/>
        </p:nvSpPr>
        <p:spPr>
          <a:xfrm>
            <a:off x="8851041" y="139196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ugrott egyet nagyságrendileg</a:t>
            </a:r>
          </a:p>
        </p:txBody>
      </p:sp>
      <p:sp>
        <p:nvSpPr>
          <p:cNvPr id="14" name="Szabadkézi sokszög: alakzat 13">
            <a:extLst>
              <a:ext uri="{FF2B5EF4-FFF2-40B4-BE49-F238E27FC236}">
                <a16:creationId xmlns:a16="http://schemas.microsoft.com/office/drawing/2014/main" id="{ACF645E2-A69B-40A7-85E6-1E97058A826F}"/>
              </a:ext>
            </a:extLst>
          </p:cNvPr>
          <p:cNvSpPr/>
          <p:nvPr/>
        </p:nvSpPr>
        <p:spPr>
          <a:xfrm>
            <a:off x="8939414" y="139101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Most a jobb szenzor értéke (narancs)</a:t>
            </a:r>
          </a:p>
        </p:txBody>
      </p:sp>
      <p:sp>
        <p:nvSpPr>
          <p:cNvPr id="15" name="Szabadkézi sokszög: alakzat 14">
            <a:extLst>
              <a:ext uri="{FF2B5EF4-FFF2-40B4-BE49-F238E27FC236}">
                <a16:creationId xmlns:a16="http://schemas.microsoft.com/office/drawing/2014/main" id="{6AF9E6F0-F950-49CE-AB76-16010A1B00F4}"/>
              </a:ext>
            </a:extLst>
          </p:cNvPr>
          <p:cNvSpPr/>
          <p:nvPr/>
        </p:nvSpPr>
        <p:spPr>
          <a:xfrm>
            <a:off x="7742794" y="387415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És ez így megy tovább</a:t>
            </a:r>
            <a:endParaRPr lang="hu-HU" dirty="0"/>
          </a:p>
        </p:txBody>
      </p:sp>
      <p:sp>
        <p:nvSpPr>
          <p:cNvPr id="16" name="Szabadkézi sokszög: alakzat 15">
            <a:extLst>
              <a:ext uri="{FF2B5EF4-FFF2-40B4-BE49-F238E27FC236}">
                <a16:creationId xmlns:a16="http://schemas.microsoft.com/office/drawing/2014/main" id="{A8304B6D-EBC3-4A07-8C9B-D980A0F8AFC8}"/>
              </a:ext>
            </a:extLst>
          </p:cNvPr>
          <p:cNvSpPr/>
          <p:nvPr/>
        </p:nvSpPr>
        <p:spPr>
          <a:xfrm>
            <a:off x="7742794" y="387415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FC0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Ő lenne az</a:t>
            </a:r>
          </a:p>
        </p:txBody>
      </p:sp>
    </p:spTree>
    <p:extLst>
      <p:ext uri="{BB962C8B-B14F-4D97-AF65-F5344CB8AC3E}">
        <p14:creationId xmlns:p14="http://schemas.microsoft.com/office/powerpoint/2010/main" val="18261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00" fill="hold"/>
                                        <p:tgtEl>
                                          <p:spTgt spid="4"/>
                                        </p:tgtEl>
                                      </p:cBhvr>
                                    </p:cmd>
                                  </p:childTnLst>
                                </p:cTn>
                              </p:par>
                              <p:par>
                                <p:cTn id="7" presetID="2" presetClass="mediacall" presetSubtype="0" fill="hold" nodeType="withEffect">
                                  <p:stCondLst>
                                    <p:cond delay="2400"/>
                                  </p:stCondLst>
                                  <p:childTnLst>
                                    <p:cmd type="call" cmd="togglePause">
                                      <p:cBhvr>
                                        <p:cTn id="8" dur="1"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
                                      <p:cBhvr>
                                        <p:cTn id="12" dur="1" fill="hold"/>
                                        <p:tgtEl>
                                          <p:spTgt spid="4"/>
                                        </p:tgtEl>
                                      </p:cBhvr>
                                    </p:cmd>
                                  </p:childTnLst>
                                </p:cTn>
                              </p:par>
                            </p:childTnLst>
                          </p:cTn>
                        </p:par>
                        <p:par>
                          <p:cTn id="13" fill="hold">
                            <p:stCondLst>
                              <p:cond delay="0"/>
                            </p:stCondLst>
                            <p:childTnLst>
                              <p:par>
                                <p:cTn id="14" presetID="2" presetClass="mediacall" presetSubtype="0" fill="hold" nodeType="afterEffect">
                                  <p:stCondLst>
                                    <p:cond delay="300"/>
                                  </p:stCondLst>
                                  <p:childTnLst>
                                    <p:cmd type="call" cmd="togglePause">
                                      <p:cBhvr>
                                        <p:cTn id="15" dur="1" fill="hold"/>
                                        <p:tgtEl>
                                          <p:spTgt spid="4"/>
                                        </p:tgtEl>
                                      </p:cBhvr>
                                    </p:cmd>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8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3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childTnLst>
                          </p:cTn>
                        </p:par>
                        <p:par>
                          <p:cTn id="57" fill="hold">
                            <p:stCondLst>
                              <p:cond delay="500"/>
                            </p:stCondLst>
                            <p:childTnLst>
                              <p:par>
                                <p:cTn id="58" presetID="1" presetClass="mediacall" presetSubtype="0" fill="hold" nodeType="afterEffect">
                                  <p:stCondLst>
                                    <p:cond delay="0"/>
                                  </p:stCondLst>
                                  <p:childTnLst>
                                    <p:cmd type="call" cmd="play">
                                      <p:cBhvr>
                                        <p:cTn id="59" dur="1" fill="hold"/>
                                        <p:tgtEl>
                                          <p:spTgt spid="4"/>
                                        </p:tgtEl>
                                      </p:cBhvr>
                                    </p:cmd>
                                  </p:childTnLst>
                                </p:cTn>
                              </p:par>
                              <p:par>
                                <p:cTn id="60" presetID="2" presetClass="mediacall" presetSubtype="0" fill="hold" nodeType="withEffect">
                                  <p:stCondLst>
                                    <p:cond delay="7900"/>
                                  </p:stCondLst>
                                  <p:childTnLst>
                                    <p:cmd type="call" cmd="togglePause">
                                      <p:cBhvr>
                                        <p:cTn id="61" dur="1" fill="hold"/>
                                        <p:tgtEl>
                                          <p:spTgt spid="4"/>
                                        </p:tgtEl>
                                      </p:cBhvr>
                                    </p:cmd>
                                  </p:childTnLst>
                                </p:cTn>
                              </p:par>
                              <p:par>
                                <p:cTn id="62" presetID="10" presetClass="entr" presetSubtype="0" fill="hold" grpId="0" nodeType="withEffect">
                                  <p:stCondLst>
                                    <p:cond delay="79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79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79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grpId="0" nodeType="withEffect">
                                  <p:stCondLst>
                                    <p:cond delay="79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6"/>
                                        </p:tgtEl>
                                      </p:cBhvr>
                                    </p:animEffect>
                                    <p:set>
                                      <p:cBhvr>
                                        <p:cTn id="84" dur="1" fill="hold">
                                          <p:stCondLst>
                                            <p:cond delay="499"/>
                                          </p:stCondLst>
                                        </p:cTn>
                                        <p:tgtEl>
                                          <p:spTgt spid="1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par>
                          <p:cTn id="88" fill="hold">
                            <p:stCondLst>
                              <p:cond delay="500"/>
                            </p:stCondLst>
                            <p:childTnLst>
                              <p:par>
                                <p:cTn id="89" presetID="1" presetClass="mediacall" presetSubtype="0" fill="hold" nodeType="afterEffect">
                                  <p:stCondLst>
                                    <p:cond delay="0"/>
                                  </p:stCondLst>
                                  <p:childTnLst>
                                    <p:cmd type="call" cmd="play">
                                      <p:cBhvr>
                                        <p:cTn id="9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1" fill="hold" display="0">
                  <p:stCondLst>
                    <p:cond delay="indefinite"/>
                  </p:stCondLst>
                </p:cTn>
                <p:tgtEl>
                  <p:spTgt spid="4"/>
                </p:tgtEl>
              </p:cMediaNode>
            </p:video>
          </p:childTnLst>
        </p:cTn>
      </p:par>
    </p:tnLst>
    <p:bldLst>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Plot3D">
            <a:hlinkClick r:id="" action="ppaction://media"/>
            <a:extLst>
              <a:ext uri="{FF2B5EF4-FFF2-40B4-BE49-F238E27FC236}">
                <a16:creationId xmlns:a16="http://schemas.microsoft.com/office/drawing/2014/main" id="{42597AE9-FDB1-4074-86ED-A322EBEE86B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90424" y="314342"/>
            <a:ext cx="5152516" cy="5152516"/>
          </a:xfrm>
          <a:prstGeom prst="rect">
            <a:avLst/>
          </a:prstGeom>
        </p:spPr>
      </p:pic>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86007"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144135"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Tök jó lenne, ha a hátsó falra rá tudnám </a:t>
            </a:r>
            <a:r>
              <a:rPr lang="hu-HU" sz="1000" dirty="0" err="1">
                <a:solidFill>
                  <a:schemeClr val="tx1"/>
                </a:solidFill>
                <a:latin typeface="Arial" panose="020B0604020202020204" pitchFamily="34" charset="0"/>
                <a:cs typeface="Arial" panose="020B0604020202020204" pitchFamily="34" charset="0"/>
              </a:rPr>
              <a:t>projektálni</a:t>
            </a:r>
            <a:r>
              <a:rPr lang="hu-HU" sz="1000" dirty="0">
                <a:solidFill>
                  <a:schemeClr val="tx1"/>
                </a:solidFill>
                <a:latin typeface="Arial" panose="020B0604020202020204" pitchFamily="34" charset="0"/>
                <a:cs typeface="Arial" panose="020B0604020202020204" pitchFamily="34" charset="0"/>
              </a:rPr>
              <a:t> a pontokat, akkor látszódna a 2D eloszlásuk – </a:t>
            </a:r>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144135"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előbb látott 420 hosszú futás</a:t>
            </a:r>
          </a:p>
        </p:txBody>
      </p:sp>
      <p:sp>
        <p:nvSpPr>
          <p:cNvPr id="21" name="Téglalap: lekerekített 20">
            <a:extLst>
              <a:ext uri="{FF2B5EF4-FFF2-40B4-BE49-F238E27FC236}">
                <a16:creationId xmlns:a16="http://schemas.microsoft.com/office/drawing/2014/main" id="{CC6481F9-C6C5-45E3-8539-41028C08BD3A}"/>
              </a:ext>
            </a:extLst>
          </p:cNvPr>
          <p:cNvSpPr/>
          <p:nvPr/>
        </p:nvSpPr>
        <p:spPr>
          <a:xfrm>
            <a:off x="6354024"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Direkt hagytam, hogy túllógjanak a képen és inkább rögzítettem a tengelyek tartományát. – </a:t>
            </a:r>
            <a:r>
              <a:rPr lang="hu-HU" sz="1000" dirty="0" err="1">
                <a:solidFill>
                  <a:schemeClr val="tx1"/>
                </a:solidFill>
                <a:latin typeface="Arial" panose="020B0604020202020204" pitchFamily="34" charset="0"/>
                <a:cs typeface="Arial" panose="020B0604020202020204" pitchFamily="34" charset="0"/>
              </a:rPr>
              <a:t>ToDo</a:t>
            </a:r>
            <a:endParaRPr lang="hu-HU" sz="1000" dirty="0">
              <a:solidFill>
                <a:schemeClr val="tx1"/>
              </a:solidFill>
              <a:latin typeface="Arial" panose="020B0604020202020204" pitchFamily="34" charset="0"/>
              <a:cs typeface="Arial" panose="020B0604020202020204" pitchFamily="34" charset="0"/>
            </a:endParaRPr>
          </a:p>
        </p:txBody>
      </p:sp>
      <p:sp>
        <p:nvSpPr>
          <p:cNvPr id="25" name="Szabadkézi sokszög: alakzat 24">
            <a:extLst>
              <a:ext uri="{FF2B5EF4-FFF2-40B4-BE49-F238E27FC236}">
                <a16:creationId xmlns:a16="http://schemas.microsoft.com/office/drawing/2014/main" id="{9525E28F-E30C-4840-81D5-508FAE8BF18A}"/>
              </a:ext>
            </a:extLst>
          </p:cNvPr>
          <p:cNvSpPr/>
          <p:nvPr/>
        </p:nvSpPr>
        <p:spPr>
          <a:xfrm>
            <a:off x="6354024"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előző folytatása mégy 2580 lépés </a:t>
            </a:r>
          </a:p>
        </p:txBody>
      </p:sp>
      <p:sp>
        <p:nvSpPr>
          <p:cNvPr id="12" name="Téglalap: szamárfül 11">
            <a:extLst>
              <a:ext uri="{FF2B5EF4-FFF2-40B4-BE49-F238E27FC236}">
                <a16:creationId xmlns:a16="http://schemas.microsoft.com/office/drawing/2014/main" id="{477FA767-C73D-418D-895C-F11088EBE725}"/>
              </a:ext>
            </a:extLst>
          </p:cNvPr>
          <p:cNvSpPr/>
          <p:nvPr/>
        </p:nvSpPr>
        <p:spPr>
          <a:xfrm>
            <a:off x="9548883" y="151982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ToDo</a:t>
            </a:r>
            <a:r>
              <a:rPr lang="hu-HU" sz="1200" dirty="0">
                <a:latin typeface="Arial Nova Cond" panose="020B0506020202020204" pitchFamily="34" charset="0"/>
              </a:rPr>
              <a:t>: </a:t>
            </a:r>
            <a:br>
              <a:rPr lang="hu-HU" sz="1200" dirty="0">
                <a:latin typeface="Arial Nova Cond" panose="020B0506020202020204" pitchFamily="34" charset="0"/>
              </a:rPr>
            </a:br>
            <a:r>
              <a:rPr lang="hu-HU" sz="1200" dirty="0">
                <a:latin typeface="Arial Nova Cond" panose="020B0506020202020204" pitchFamily="34" charset="0"/>
              </a:rPr>
              <a:t>Már a 4. fólián felmerült bennem az ötlet, hogy ugyan már egyek rá egy </a:t>
            </a:r>
            <a:r>
              <a:rPr lang="hu-HU" sz="1200" dirty="0" err="1">
                <a:latin typeface="Arial Nova Cond" panose="020B0506020202020204" pitchFamily="34" charset="0"/>
              </a:rPr>
              <a:t>polinomiális</a:t>
            </a:r>
            <a:r>
              <a:rPr lang="hu-HU" sz="1200" dirty="0">
                <a:latin typeface="Arial Nova Cond" panose="020B0506020202020204" pitchFamily="34" charset="0"/>
              </a:rPr>
              <a:t> regressziós becslést is, és számoljam ki az ettől való négyzetes eltérést is (SSE) mert az alapján lesz látható és érthető, hogy mi is itt igazából a feladat.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0F7FE3F3-F122-476F-8F05-C27E96584DE8}"/>
              </a:ext>
            </a:extLst>
          </p:cNvPr>
          <p:cNvSpPr/>
          <p:nvPr/>
        </p:nvSpPr>
        <p:spPr>
          <a:xfrm>
            <a:off x="9548883" y="3865104"/>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Hab lenne a tortán, ha ezekután rá tenném a Neurális Háló becslését is egy 3D </a:t>
            </a:r>
            <a:r>
              <a:rPr lang="hu-HU" sz="1200" dirty="0" err="1">
                <a:latin typeface="Arial Nova Cond" panose="020B0506020202020204" pitchFamily="34" charset="0"/>
              </a:rPr>
              <a:t>surface</a:t>
            </a:r>
            <a:r>
              <a:rPr lang="hu-HU" sz="1200" dirty="0">
                <a:latin typeface="Arial Nova Cond" panose="020B0506020202020204" pitchFamily="34" charset="0"/>
              </a:rPr>
              <a:t> </a:t>
            </a:r>
            <a:r>
              <a:rPr lang="hu-HU" sz="1200" dirty="0" err="1">
                <a:latin typeface="Arial Nova Cond" panose="020B0506020202020204" pitchFamily="34" charset="0"/>
              </a:rPr>
              <a:t>formáláyban</a:t>
            </a:r>
            <a:r>
              <a:rPr lang="hu-HU" sz="1200" dirty="0">
                <a:latin typeface="Arial Nova Cond" panose="020B0506020202020204" pitchFamily="34" charset="0"/>
              </a:rPr>
              <a:t>. Akkor lehetne igazán megérteni, hogy mi itt a lényeg.</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6476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0000" fill="hold"/>
                                        <p:tgtEl>
                                          <p:spTgt spid="5"/>
                                        </p:tgtEl>
                                      </p:cBhvr>
                                    </p:cmd>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video>
              <p:cMediaNode vol="80000">
                <p:cTn id="32" fill="hold" display="0">
                  <p:stCondLst>
                    <p:cond delay="indefinite"/>
                  </p:stCondLst>
                </p:cTn>
                <p:tgtEl>
                  <p:spTgt spid="5"/>
                </p:tgtEl>
              </p:cMediaNode>
            </p:video>
          </p:childTnLst>
        </p:cTn>
      </p:par>
    </p:tnLst>
    <p:bldLst>
      <p:bldP spid="21" grpId="0" animBg="1"/>
      <p:bldP spid="25"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_Plot3D">
            <a:hlinkClick r:id="" action="ppaction://media"/>
            <a:extLst>
              <a:ext uri="{FF2B5EF4-FFF2-40B4-BE49-F238E27FC236}">
                <a16:creationId xmlns:a16="http://schemas.microsoft.com/office/drawing/2014/main" id="{37FA611C-3931-45F0-B190-B22D3249E7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1246" y="313200"/>
            <a:ext cx="5152516" cy="5152516"/>
          </a:xfrm>
          <a:prstGeom prst="rect">
            <a:avLst/>
          </a:prstGeom>
        </p:spPr>
      </p:pic>
      <p:pic>
        <p:nvPicPr>
          <p:cNvPr id="7" name="ani_PostPlotter_3D_MLP_Prediction_limit">
            <a:hlinkClick r:id="" action="ppaction://media"/>
            <a:extLst>
              <a:ext uri="{FF2B5EF4-FFF2-40B4-BE49-F238E27FC236}">
                <a16:creationId xmlns:a16="http://schemas.microsoft.com/office/drawing/2014/main" id="{29613C0E-3856-41D4-B7C1-E02581D9FEE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83300" y="313200"/>
            <a:ext cx="5152516" cy="5152516"/>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Korábban,</a:t>
            </a:r>
            <a:r>
              <a:rPr lang="hu-HU" dirty="0">
                <a:solidFill>
                  <a:schemeClr val="tx1"/>
                </a:solidFill>
                <a:latin typeface="Calibri Light" panose="020F0302020204030204" pitchFamily="34" charset="0"/>
                <a:cs typeface="Calibri Light" panose="020F0302020204030204" pitchFamily="34" charset="0"/>
              </a:rPr>
              <a:t> már utaltam rá, hogy a neurális hálónak nem lesz könnyű dolga, amikor a szenzoros adatok és a középvonaltól mért távolság közötti kell felállítania a kapcsolatot.</a:t>
            </a:r>
          </a:p>
        </p:txBody>
      </p:sp>
      <p:sp>
        <p:nvSpPr>
          <p:cNvPr id="15" name="Szöveg helye 14">
            <a:extLst>
              <a:ext uri="{FF2B5EF4-FFF2-40B4-BE49-F238E27FC236}">
                <a16:creationId xmlns:a16="http://schemas.microsoft.com/office/drawing/2014/main" id="{ED9C2F26-2582-4A72-825B-6CAFC22D1A51}"/>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Most, hogy nagyjából értjük, hogy alakultak a szenzorok értékei egy futás során nézzük meg azt is, hogy néz ki ez egy teljes futásnál</a:t>
            </a:r>
          </a:p>
        </p:txBody>
      </p:sp>
      <p:sp>
        <p:nvSpPr>
          <p:cNvPr id="17" name="Szöveg helye 14">
            <a:extLst>
              <a:ext uri="{FF2B5EF4-FFF2-40B4-BE49-F238E27FC236}">
                <a16:creationId xmlns:a16="http://schemas.microsoft.com/office/drawing/2014/main" id="{3A1F8503-DB3C-45D1-BD68-682F4049E27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teljes futás alatt itt azt értem, hogy 3000 lépés hosszan engedem a tanulást. Ez egy tetszőlegesen választott szám.</a:t>
            </a:r>
          </a:p>
        </p:txBody>
      </p:sp>
      <p:sp>
        <p:nvSpPr>
          <p:cNvPr id="18" name="Téglalap: lekerekített 17">
            <a:extLst>
              <a:ext uri="{FF2B5EF4-FFF2-40B4-BE49-F238E27FC236}">
                <a16:creationId xmlns:a16="http://schemas.microsoft.com/office/drawing/2014/main" id="{596568D9-A47B-4464-8AC8-7FD52B15DFDB}"/>
              </a:ext>
            </a:extLst>
          </p:cNvPr>
          <p:cNvSpPr/>
          <p:nvPr/>
        </p:nvSpPr>
        <p:spPr>
          <a:xfrm>
            <a:off x="202486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csak a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és a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sensor</a:t>
            </a:r>
            <a:r>
              <a:rPr lang="hu-HU" sz="1000" dirty="0">
                <a:solidFill>
                  <a:schemeClr val="tx1"/>
                </a:solidFill>
                <a:latin typeface="Arial" panose="020B0604020202020204" pitchFamily="34" charset="0"/>
                <a:cs typeface="Arial" panose="020B0604020202020204" pitchFamily="34" charset="0"/>
              </a:rPr>
              <a:t> pontpárok a középponttól való eltéréssel.</a:t>
            </a:r>
          </a:p>
        </p:txBody>
      </p:sp>
      <p:sp>
        <p:nvSpPr>
          <p:cNvPr id="20" name="Szabadkézi sokszög: alakzat 19">
            <a:extLst>
              <a:ext uri="{FF2B5EF4-FFF2-40B4-BE49-F238E27FC236}">
                <a16:creationId xmlns:a16="http://schemas.microsoft.com/office/drawing/2014/main" id="{497986A6-9F05-47A5-8838-51A01ACFC229}"/>
              </a:ext>
            </a:extLst>
          </p:cNvPr>
          <p:cNvSpPr/>
          <p:nvPr/>
        </p:nvSpPr>
        <p:spPr>
          <a:xfrm>
            <a:off x="202486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2560 hosszú futás</a:t>
            </a:r>
          </a:p>
        </p:txBody>
      </p:sp>
      <p:sp>
        <p:nvSpPr>
          <p:cNvPr id="16" name="Téglalap: lekerekített 15">
            <a:extLst>
              <a:ext uri="{FF2B5EF4-FFF2-40B4-BE49-F238E27FC236}">
                <a16:creationId xmlns:a16="http://schemas.microsoft.com/office/drawing/2014/main" id="{5CA4C42E-F8C7-4F19-830C-FA7AC322C34B}"/>
              </a:ext>
            </a:extLst>
          </p:cNvPr>
          <p:cNvSpPr/>
          <p:nvPr/>
        </p:nvSpPr>
        <p:spPr>
          <a:xfrm>
            <a:off x="7607637" y="483658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azzal a becsléssel amit a Neurális Háló 2560 lépés után tanult meg.</a:t>
            </a:r>
          </a:p>
        </p:txBody>
      </p:sp>
      <p:sp>
        <p:nvSpPr>
          <p:cNvPr id="19" name="Szabadkézi sokszög: alakzat 18">
            <a:extLst>
              <a:ext uri="{FF2B5EF4-FFF2-40B4-BE49-F238E27FC236}">
                <a16:creationId xmlns:a16="http://schemas.microsoft.com/office/drawing/2014/main" id="{A3B897E7-90A5-43B7-8285-08ADCFB22A39}"/>
              </a:ext>
            </a:extLst>
          </p:cNvPr>
          <p:cNvSpPr/>
          <p:nvPr/>
        </p:nvSpPr>
        <p:spPr>
          <a:xfrm>
            <a:off x="7607637" y="474591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Ugyan ez</a:t>
            </a:r>
          </a:p>
        </p:txBody>
      </p:sp>
    </p:spTree>
    <p:extLst>
      <p:ext uri="{BB962C8B-B14F-4D97-AF65-F5344CB8AC3E}">
        <p14:creationId xmlns:p14="http://schemas.microsoft.com/office/powerpoint/2010/main" val="225821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1B2633BC-D43F-4D00-8CD2-0F5F9D8C1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8" y="1761441"/>
            <a:ext cx="11063065" cy="389170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23" name="Szöveg helye 14">
            <a:extLst>
              <a:ext uri="{FF2B5EF4-FFF2-40B4-BE49-F238E27FC236}">
                <a16:creationId xmlns:a16="http://schemas.microsoft.com/office/drawing/2014/main" id="{AF848106-C0C0-45E5-9FC9-340EF812F503}"/>
              </a:ext>
            </a:extLst>
          </p:cNvPr>
          <p:cNvSpPr txBox="1">
            <a:spLocks/>
          </p:cNvSpPr>
          <p:nvPr/>
        </p:nvSpPr>
        <p:spPr>
          <a:xfrm>
            <a:off x="2040835" y="5897217"/>
            <a:ext cx="8401877" cy="80402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Azt várnánk,</a:t>
            </a:r>
            <a:r>
              <a:rPr lang="hu-HU" dirty="0">
                <a:solidFill>
                  <a:schemeClr val="tx1"/>
                </a:solidFill>
                <a:latin typeface="Calibri Light" panose="020F0302020204030204" pitchFamily="34" charset="0"/>
                <a:cs typeface="Calibri Light" panose="020F0302020204030204" pitchFamily="34" charset="0"/>
              </a:rPr>
              <a:t> hogy ez az érték egyre kisebb és kisebb lesz, magyarul ez a fekete vonal ellaposodik. Erre persze van egy sokkal értelmesebb mutatószámom is de egyelőre maradjunk ebben.</a:t>
            </a:r>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73553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73458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748917" y="307284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tx1">
                <a:lumMod val="75000"/>
                <a:lumOff val="2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középpontól mért eltérés abszolút értékének kumulatív összege</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748917" y="307284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2">
              <a:lumMod val="10000"/>
            </a:schemeClr>
          </a:solidFill>
          <a:ln>
            <a:solidFill>
              <a:schemeClr val="bg2">
                <a:lumMod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Ez pedig nem más mint a fekete 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17" name="Téglalap: lekerekített 16">
            <a:extLst>
              <a:ext uri="{FF2B5EF4-FFF2-40B4-BE49-F238E27FC236}">
                <a16:creationId xmlns:a16="http://schemas.microsoft.com/office/drawing/2014/main" id="{5DDF9CCA-6AF6-4B11-A038-C13A35C12352}"/>
              </a:ext>
            </a:extLst>
          </p:cNvPr>
          <p:cNvSpPr/>
          <p:nvPr/>
        </p:nvSpPr>
        <p:spPr>
          <a:xfrm>
            <a:off x="5516539" y="2095000"/>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 egy elég hosszú futás volt figyelembe véve, hogy korábban jellemzően 3000-es pályán mentek</a:t>
            </a:r>
          </a:p>
        </p:txBody>
      </p:sp>
      <p:sp>
        <p:nvSpPr>
          <p:cNvPr id="18" name="Szabadkézi sokszög: alakzat 17">
            <a:extLst>
              <a:ext uri="{FF2B5EF4-FFF2-40B4-BE49-F238E27FC236}">
                <a16:creationId xmlns:a16="http://schemas.microsoft.com/office/drawing/2014/main" id="{04753D39-D04E-4463-9C56-EC85F75ED949}"/>
              </a:ext>
            </a:extLst>
          </p:cNvPr>
          <p:cNvSpPr/>
          <p:nvPr/>
        </p:nvSpPr>
        <p:spPr>
          <a:xfrm>
            <a:off x="5516539" y="2004332"/>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5649</a:t>
            </a:r>
          </a:p>
        </p:txBody>
      </p:sp>
      <p:sp>
        <p:nvSpPr>
          <p:cNvPr id="20" name="Szabadkézi sokszög: alakzat 19">
            <a:extLst>
              <a:ext uri="{FF2B5EF4-FFF2-40B4-BE49-F238E27FC236}">
                <a16:creationId xmlns:a16="http://schemas.microsoft.com/office/drawing/2014/main" id="{5DD8A5CF-4094-48FE-8615-10C6D39162E4}"/>
              </a:ext>
            </a:extLst>
          </p:cNvPr>
          <p:cNvSpPr/>
          <p:nvPr/>
        </p:nvSpPr>
        <p:spPr>
          <a:xfrm>
            <a:off x="2660544" y="20946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Bármely időpontban a középpontól mért távolság [negatív ha lefelé, pozitív ha felfelé tért el]</a:t>
            </a:r>
          </a:p>
        </p:txBody>
      </p:sp>
      <p:sp>
        <p:nvSpPr>
          <p:cNvPr id="21" name="Szabadkézi sokszög: alakzat 20">
            <a:extLst>
              <a:ext uri="{FF2B5EF4-FFF2-40B4-BE49-F238E27FC236}">
                <a16:creationId xmlns:a16="http://schemas.microsoft.com/office/drawing/2014/main" id="{C017D779-CF5B-4B22-8FDC-0A13AFB77545}"/>
              </a:ext>
            </a:extLst>
          </p:cNvPr>
          <p:cNvSpPr/>
          <p:nvPr/>
        </p:nvSpPr>
        <p:spPr>
          <a:xfrm>
            <a:off x="2748917" y="20937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A zöld </a:t>
            </a:r>
            <a:r>
              <a:rPr lang="hu-HU" sz="1000" dirty="0" err="1">
                <a:solidFill>
                  <a:schemeClr val="bg1"/>
                </a:solidFill>
                <a:latin typeface="Arial" panose="020B0604020202020204" pitchFamily="34" charset="0"/>
                <a:cs typeface="Arial" panose="020B0604020202020204" pitchFamily="34" charset="0"/>
              </a:rPr>
              <a:t>volnal</a:t>
            </a:r>
            <a:endParaRPr lang="hu-HU" sz="1000" dirty="0">
              <a:solidFill>
                <a:schemeClr val="bg1"/>
              </a:solidFill>
              <a:latin typeface="Arial" panose="020B0604020202020204" pitchFamily="34" charset="0"/>
              <a:cs typeface="Arial" panose="020B0604020202020204" pitchFamily="34" charset="0"/>
            </a:endParaRPr>
          </a:p>
        </p:txBody>
      </p:sp>
      <p:sp>
        <p:nvSpPr>
          <p:cNvPr id="25" name="Szöveg helye 14">
            <a:extLst>
              <a:ext uri="{FF2B5EF4-FFF2-40B4-BE49-F238E27FC236}">
                <a16:creationId xmlns:a16="http://schemas.microsoft.com/office/drawing/2014/main" id="{5B30AC3D-B229-4E0F-93B0-A76B68AB21B9}"/>
              </a:ext>
            </a:extLst>
          </p:cNvPr>
          <p:cNvSpPr txBox="1">
            <a:spLocks/>
          </p:cNvSpPr>
          <p:nvPr/>
        </p:nvSpPr>
        <p:spPr>
          <a:xfrm>
            <a:off x="472591" y="156758"/>
            <a:ext cx="11246817" cy="50825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Hogyan számszerűsítsük, hogy mennyire volt jó egy futás, mennyire jól tanulta meg a neurális háló az f(</a:t>
            </a:r>
            <a:r>
              <a:rPr lang="hu-HU" dirty="0" err="1">
                <a:solidFill>
                  <a:schemeClr val="tx1"/>
                </a:solidFill>
                <a:latin typeface="Calibri Light" panose="020F0302020204030204" pitchFamily="34" charset="0"/>
                <a:cs typeface="Calibri Light" panose="020F0302020204030204" pitchFamily="34" charset="0"/>
              </a:rPr>
              <a:t>sL</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sC</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sR</a:t>
            </a:r>
            <a:r>
              <a:rPr lang="hu-HU" dirty="0">
                <a:solidFill>
                  <a:schemeClr val="tx1"/>
                </a:solidFill>
                <a:latin typeface="Calibri Light" panose="020F0302020204030204" pitchFamily="34" charset="0"/>
                <a:cs typeface="Calibri Light" panose="020F0302020204030204" pitchFamily="34" charset="0"/>
              </a:rPr>
              <a:t>) = z összefüggést.</a:t>
            </a:r>
          </a:p>
        </p:txBody>
      </p:sp>
      <p:sp>
        <p:nvSpPr>
          <p:cNvPr id="26" name="Szöveg helye 14">
            <a:extLst>
              <a:ext uri="{FF2B5EF4-FFF2-40B4-BE49-F238E27FC236}">
                <a16:creationId xmlns:a16="http://schemas.microsoft.com/office/drawing/2014/main" id="{58642B83-4588-48B9-9D2B-C5FCE17CAACC}"/>
              </a:ext>
            </a:extLst>
          </p:cNvPr>
          <p:cNvSpPr txBox="1">
            <a:spLocks/>
          </p:cNvSpPr>
          <p:nvPr/>
        </p:nvSpPr>
        <p:spPr>
          <a:xfrm>
            <a:off x="945183" y="514225"/>
            <a:ext cx="10774225" cy="123587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erre lesz egy válaszom, de ennél fontosabb, hogy mennyire sikerült közel tartania magát a középvonalhoz. Ezt a középvonaltól mért eltérés abszolútértékének kumulatív értékével mértem, amelyet az alábbi ábrán a fekete vonal jelöl. Az eltérések abszolútértékei összeadódnak és így igy alakul ki minden időpillanatban az adott eredmény.</a:t>
            </a:r>
          </a:p>
        </p:txBody>
      </p:sp>
    </p:spTree>
    <p:extLst>
      <p:ext uri="{BB962C8B-B14F-4D97-AF65-F5344CB8AC3E}">
        <p14:creationId xmlns:p14="http://schemas.microsoft.com/office/powerpoint/2010/main" val="21293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6" name="ani_history">
            <a:hlinkClick r:id="" action="ppaction://media"/>
            <a:extLst>
              <a:ext uri="{FF2B5EF4-FFF2-40B4-BE49-F238E27FC236}">
                <a16:creationId xmlns:a16="http://schemas.microsoft.com/office/drawing/2014/main" id="{B295E223-3DD4-45C5-8F3F-C02E004C5B6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7778" b="7778"/>
          <a:stretch/>
        </p:blipFill>
        <p:spPr>
          <a:xfrm>
            <a:off x="554182" y="82806"/>
            <a:ext cx="11083636" cy="3600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22" name="Szabadkézi sokszög: alakzat 21">
            <a:extLst>
              <a:ext uri="{FF2B5EF4-FFF2-40B4-BE49-F238E27FC236}">
                <a16:creationId xmlns:a16="http://schemas.microsoft.com/office/drawing/2014/main" id="{06485CF9-1E22-4444-9C93-E60FB1ABA304}"/>
              </a:ext>
            </a:extLst>
          </p:cNvPr>
          <p:cNvSpPr/>
          <p:nvPr/>
        </p:nvSpPr>
        <p:spPr>
          <a:xfrm>
            <a:off x="9516996" y="45355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Ezen az ábrán szerepél még a két szenzor és a középponttól vett távolság is.</a:t>
            </a:r>
          </a:p>
        </p:txBody>
      </p:sp>
      <p:sp>
        <p:nvSpPr>
          <p:cNvPr id="24" name="Szabadkézi sokszög: alakzat 23">
            <a:extLst>
              <a:ext uri="{FF2B5EF4-FFF2-40B4-BE49-F238E27FC236}">
                <a16:creationId xmlns:a16="http://schemas.microsoft.com/office/drawing/2014/main" id="{6DA755BC-C797-4020-8D55-B8C8FD620A81}"/>
              </a:ext>
            </a:extLst>
          </p:cNvPr>
          <p:cNvSpPr/>
          <p:nvPr/>
        </p:nvSpPr>
        <p:spPr>
          <a:xfrm>
            <a:off x="9605369" y="453455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vízszintes tengely az idővonal</a:t>
            </a:r>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2378689" y="65160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kicsit több információ van a képen mint amit írásban el lehet mondani.</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2378689" y="65160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Ide jön majd a szóbeli magyarázat</a:t>
            </a:r>
          </a:p>
        </p:txBody>
      </p:sp>
      <p:sp>
        <p:nvSpPr>
          <p:cNvPr id="28" name="Szabadkézi sokszög: alakzat 27">
            <a:extLst>
              <a:ext uri="{FF2B5EF4-FFF2-40B4-BE49-F238E27FC236}">
                <a16:creationId xmlns:a16="http://schemas.microsoft.com/office/drawing/2014/main" id="{92AA9DAE-C9FD-4558-B5FA-65F197AC7956}"/>
              </a:ext>
            </a:extLst>
          </p:cNvPr>
          <p:cNvSpPr/>
          <p:nvPr/>
        </p:nvSpPr>
        <p:spPr>
          <a:xfrm>
            <a:off x="6752560" y="217502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Ez egy „</a:t>
            </a:r>
            <a:r>
              <a:rPr lang="hu-HU" sz="1000" dirty="0" err="1">
                <a:solidFill>
                  <a:schemeClr val="tx1"/>
                </a:solidFill>
                <a:latin typeface="Arial" panose="020B0604020202020204" pitchFamily="34" charset="0"/>
                <a:cs typeface="Arial" panose="020B0604020202020204" pitchFamily="34" charset="0"/>
              </a:rPr>
              <a:t>logistic</a:t>
            </a:r>
            <a:r>
              <a:rPr lang="hu-HU" sz="1000" dirty="0">
                <a:solidFill>
                  <a:schemeClr val="tx1"/>
                </a:solidFill>
                <a:latin typeface="Arial" panose="020B0604020202020204" pitchFamily="34" charset="0"/>
                <a:cs typeface="Arial" panose="020B0604020202020204" pitchFamily="34" charset="0"/>
              </a:rPr>
              <a:t>” átviteli </a:t>
            </a:r>
            <a:r>
              <a:rPr lang="hu-HU" sz="1000" dirty="0" err="1">
                <a:solidFill>
                  <a:schemeClr val="tx1"/>
                </a:solidFill>
                <a:latin typeface="Arial" panose="020B0604020202020204" pitchFamily="34" charset="0"/>
                <a:cs typeface="Arial" panose="020B0604020202020204" pitchFamily="34" charset="0"/>
              </a:rPr>
              <a:t>függvénynel</a:t>
            </a:r>
            <a:r>
              <a:rPr lang="hu-HU" sz="1000" dirty="0">
                <a:solidFill>
                  <a:schemeClr val="tx1"/>
                </a:solidFill>
                <a:latin typeface="Arial" panose="020B0604020202020204" pitchFamily="34" charset="0"/>
                <a:cs typeface="Arial" panose="020B0604020202020204" pitchFamily="34" charset="0"/>
              </a:rPr>
              <a:t> készül futás – majd lehet látni, hogy ez miben különbözik a tangenstől.</a:t>
            </a:r>
          </a:p>
        </p:txBody>
      </p:sp>
      <p:sp>
        <p:nvSpPr>
          <p:cNvPr id="29" name="Szabadkézi sokszög: alakzat 28">
            <a:extLst>
              <a:ext uri="{FF2B5EF4-FFF2-40B4-BE49-F238E27FC236}">
                <a16:creationId xmlns:a16="http://schemas.microsoft.com/office/drawing/2014/main" id="{F4DA574D-62B4-445B-9FE8-4C26BEF01C88}"/>
              </a:ext>
            </a:extLst>
          </p:cNvPr>
          <p:cNvSpPr/>
          <p:nvPr/>
        </p:nvSpPr>
        <p:spPr>
          <a:xfrm>
            <a:off x="6752560" y="217502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a:t>
            </a:r>
            <a:r>
              <a:rPr lang="hu-HU" sz="1000" dirty="0" err="1">
                <a:solidFill>
                  <a:schemeClr val="tx1"/>
                </a:solidFill>
                <a:latin typeface="Arial" panose="020B0604020202020204" pitchFamily="34" charset="0"/>
                <a:cs typeface="Arial" panose="020B0604020202020204" pitchFamily="34" charset="0"/>
              </a:rPr>
              <a:t>magamank</a:t>
            </a:r>
            <a:endParaRPr lang="hu-HU"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0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200" fill="hold"/>
                                        <p:tgtEl>
                                          <p:spTgt spid="4"/>
                                        </p:tgtEl>
                                      </p:cBhvr>
                                    </p:cmd>
                                  </p:childTnLst>
                                </p:cTn>
                              </p:par>
                              <p:par>
                                <p:cTn id="7" presetID="1" presetClass="mediacall" presetSubtype="0" fill="hold" nodeType="withEffect">
                                  <p:stCondLst>
                                    <p:cond delay="0"/>
                                  </p:stCondLst>
                                  <p:childTnLst>
                                    <p:cmd type="call" cmd="playFrom(0.0)">
                                      <p:cBhvr>
                                        <p:cTn id="8" dur="70700" fill="hold"/>
                                        <p:tgtEl>
                                          <p:spTgt spid="6"/>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video>
              <p:cMediaNode vol="80000">
                <p:cTn id="40" fill="hold"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childTnLst>
        </p:cTn>
      </p:par>
    </p:tnLst>
    <p:bldLst>
      <p:bldP spid="22" grpId="0" animBg="1"/>
      <p:bldP spid="24" grpId="0" animBg="1"/>
      <p:bldP spid="13" grpId="0" animBg="1"/>
      <p:bldP spid="27" grpId="0" animBg="1"/>
      <p:bldP spid="30"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_timeline_sensors_v1">
            <a:hlinkClick r:id="" action="ppaction://media"/>
            <a:extLst>
              <a:ext uri="{FF2B5EF4-FFF2-40B4-BE49-F238E27FC236}">
                <a16:creationId xmlns:a16="http://schemas.microsoft.com/office/drawing/2014/main" id="{9E87E7ED-C535-44D6-9946-030291C7F6D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52499" y="3325144"/>
            <a:ext cx="10287000" cy="3429001"/>
          </a:xfrm>
          <a:prstGeom prst="rect">
            <a:avLst/>
          </a:prstGeom>
        </p:spPr>
      </p:pic>
      <p:pic>
        <p:nvPicPr>
          <p:cNvPr id="2" name="ani_timeline_sensors_v1">
            <a:hlinkClick r:id="" action="ppaction://media"/>
            <a:extLst>
              <a:ext uri="{FF2B5EF4-FFF2-40B4-BE49-F238E27FC236}">
                <a16:creationId xmlns:a16="http://schemas.microsoft.com/office/drawing/2014/main" id="{699E1A60-84EC-4BFE-809A-D794E4A099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52499" y="20403"/>
            <a:ext cx="10287000" cy="3429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7" name="Szabadkézi sokszög: alakzat 26">
            <a:extLst>
              <a:ext uri="{FF2B5EF4-FFF2-40B4-BE49-F238E27FC236}">
                <a16:creationId xmlns:a16="http://schemas.microsoft.com/office/drawing/2014/main" id="{F2A4275C-1F0E-4378-B6BD-CE00DBDF76FE}"/>
              </a:ext>
            </a:extLst>
          </p:cNvPr>
          <p:cNvSpPr/>
          <p:nvPr/>
        </p:nvSpPr>
        <p:spPr>
          <a:xfrm>
            <a:off x="0" y="96113"/>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Érdekesség a végén kimegy a sávból és elveszti a szenzort – de érdekes amikor visszatalál – ami utána jön</a:t>
            </a:r>
          </a:p>
        </p:txBody>
      </p:sp>
      <p:sp>
        <p:nvSpPr>
          <p:cNvPr id="30" name="Szabadkézi sokszög: alakzat 29">
            <a:extLst>
              <a:ext uri="{FF2B5EF4-FFF2-40B4-BE49-F238E27FC236}">
                <a16:creationId xmlns:a16="http://schemas.microsoft.com/office/drawing/2014/main" id="{945D7983-4443-41C2-AA4A-2D63690F5DAD}"/>
              </a:ext>
            </a:extLst>
          </p:cNvPr>
          <p:cNvSpPr/>
          <p:nvPr/>
        </p:nvSpPr>
        <p:spPr>
          <a:xfrm>
            <a:off x="0" y="96113"/>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Hiberbolikus</a:t>
            </a:r>
            <a:r>
              <a:rPr lang="hu-HU" sz="1000" dirty="0">
                <a:solidFill>
                  <a:schemeClr val="tx1"/>
                </a:solidFill>
                <a:latin typeface="Arial" panose="020B0604020202020204" pitchFamily="34" charset="0"/>
                <a:cs typeface="Arial" panose="020B0604020202020204" pitchFamily="34" charset="0"/>
              </a:rPr>
              <a:t> tangens átviteli függvény</a:t>
            </a:r>
          </a:p>
        </p:txBody>
      </p:sp>
      <p:sp>
        <p:nvSpPr>
          <p:cNvPr id="14" name="Szabadkézi sokszög: alakzat 13">
            <a:extLst>
              <a:ext uri="{FF2B5EF4-FFF2-40B4-BE49-F238E27FC236}">
                <a16:creationId xmlns:a16="http://schemas.microsoft.com/office/drawing/2014/main" id="{EA6B83DD-43A1-4C02-B18E-2DADF78E057A}"/>
              </a:ext>
            </a:extLst>
          </p:cNvPr>
          <p:cNvSpPr/>
          <p:nvPr/>
        </p:nvSpPr>
        <p:spPr>
          <a:xfrm>
            <a:off x="0" y="342719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Sokkal stabilabbnak tűnik de összességében nem ad olyan jó eredményt.</a:t>
            </a:r>
          </a:p>
        </p:txBody>
      </p:sp>
      <p:sp>
        <p:nvSpPr>
          <p:cNvPr id="15" name="Szabadkézi sokszög: alakzat 14">
            <a:extLst>
              <a:ext uri="{FF2B5EF4-FFF2-40B4-BE49-F238E27FC236}">
                <a16:creationId xmlns:a16="http://schemas.microsoft.com/office/drawing/2014/main" id="{9FD2F0C6-9FF7-4275-B6B3-63DCC47B3E96}"/>
              </a:ext>
            </a:extLst>
          </p:cNvPr>
          <p:cNvSpPr/>
          <p:nvPr/>
        </p:nvSpPr>
        <p:spPr>
          <a:xfrm>
            <a:off x="0" y="342719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Sigmoid</a:t>
            </a:r>
            <a:r>
              <a:rPr lang="hu-HU" sz="1000" dirty="0">
                <a:solidFill>
                  <a:schemeClr val="tx1"/>
                </a:solidFill>
                <a:latin typeface="Arial" panose="020B0604020202020204" pitchFamily="34" charset="0"/>
                <a:cs typeface="Arial" panose="020B0604020202020204" pitchFamily="34" charset="0"/>
              </a:rPr>
              <a:t> átviteli függvénnyel</a:t>
            </a:r>
          </a:p>
        </p:txBody>
      </p:sp>
      <p:sp>
        <p:nvSpPr>
          <p:cNvPr id="18" name="Téglalap: lekerekített 17">
            <a:extLst>
              <a:ext uri="{FF2B5EF4-FFF2-40B4-BE49-F238E27FC236}">
                <a16:creationId xmlns:a16="http://schemas.microsoft.com/office/drawing/2014/main" id="{029BDE56-1C78-4D56-993E-0543FE9A9A44}"/>
              </a:ext>
            </a:extLst>
          </p:cNvPr>
          <p:cNvSpPr/>
          <p:nvPr/>
        </p:nvSpPr>
        <p:spPr>
          <a:xfrm>
            <a:off x="5224230" y="4092835"/>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Ezeket még a kísérletezés alatt követtem el ezért ez rövidebb lett, de majd később módosítom</a:t>
            </a:r>
          </a:p>
        </p:txBody>
      </p:sp>
      <p:sp>
        <p:nvSpPr>
          <p:cNvPr id="19" name="Szabadkézi sokszög: alakzat 18">
            <a:extLst>
              <a:ext uri="{FF2B5EF4-FFF2-40B4-BE49-F238E27FC236}">
                <a16:creationId xmlns:a16="http://schemas.microsoft.com/office/drawing/2014/main" id="{F69A4CC2-FF56-491A-A8E4-CAB44EBE9002}"/>
              </a:ext>
            </a:extLst>
          </p:cNvPr>
          <p:cNvSpPr/>
          <p:nvPr/>
        </p:nvSpPr>
        <p:spPr>
          <a:xfrm>
            <a:off x="5224230" y="4002167"/>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ez egy idő után leáll</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10517516" y="41310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éles szemű kutató</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észreveheti, hogy ez</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kisebb hibát ad</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10605889" y="412152"/>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a:t>
            </a:r>
          </a:p>
        </p:txBody>
      </p:sp>
    </p:spTree>
    <p:extLst>
      <p:ext uri="{BB962C8B-B14F-4D97-AF65-F5344CB8AC3E}">
        <p14:creationId xmlns:p14="http://schemas.microsoft.com/office/powerpoint/2010/main" val="367296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900" fill="hold"/>
                                        <p:tgtEl>
                                          <p:spTgt spid="2"/>
                                        </p:tgtEl>
                                      </p:cBhvr>
                                    </p:cmd>
                                  </p:childTnLst>
                                </p:cTn>
                              </p:par>
                              <p:par>
                                <p:cTn id="7" presetID="1" presetClass="mediacall" presetSubtype="0" fill="hold" nodeType="withEffect">
                                  <p:stCondLst>
                                    <p:cond delay="0"/>
                                  </p:stCondLst>
                                  <p:childTnLst>
                                    <p:cmd type="call" cmd="playFrom(0.0)">
                                      <p:cBhvr>
                                        <p:cTn id="8" dur="70200" fill="hold"/>
                                        <p:tgtEl>
                                          <p:spTgt spid="4"/>
                                        </p:tgtEl>
                                      </p:cBhvr>
                                    </p:cmd>
                                  </p:childTnLst>
                                </p:cTn>
                              </p:par>
                              <p:par>
                                <p:cTn id="9" presetID="10"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100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100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600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600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8" fill="hold" display="0">
                  <p:stCondLst>
                    <p:cond delay="indefinite"/>
                  </p:stCondLst>
                </p:cTn>
                <p:tgtEl>
                  <p:spTgt spid="4"/>
                </p:tgtEl>
              </p:cMediaNode>
            </p:video>
            <p:seq concurrent="1" nextAc="seek">
              <p:cTn id="39" restart="whenNotActive" fill="hold" evtFilter="cancelBubble" nodeType="interactiveSeq">
                <p:stCondLst>
                  <p:cond evt="onClick" delay="0">
                    <p:tgtEl>
                      <p:spTgt spid="4"/>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4"/>
                                        </p:tgtEl>
                                      </p:cBhvr>
                                    </p:cmd>
                                  </p:childTnLst>
                                </p:cTn>
                              </p:par>
                            </p:childTnLst>
                          </p:cTn>
                        </p:par>
                      </p:childTnLst>
                    </p:cTn>
                  </p:par>
                </p:childTnLst>
              </p:cTn>
              <p:nextCondLst>
                <p:cond evt="onClick" delay="0">
                  <p:tgtEl>
                    <p:spTgt spid="4"/>
                  </p:tgtEl>
                </p:cond>
              </p:nextCondLst>
            </p:seq>
            <p:video>
              <p:cMediaNode vol="80000">
                <p:cTn id="44" fill="hold" display="0">
                  <p:stCondLst>
                    <p:cond delay="indefinite"/>
                  </p:stCondLst>
                </p:cTn>
                <p:tgtEl>
                  <p:spTgt spid="2"/>
                </p:tgtEl>
              </p:cMediaNode>
            </p:video>
            <p:seq concurrent="1" nextAc="seek">
              <p:cTn id="45" restart="whenNotActive" fill="hold" evtFilter="cancelBubble" nodeType="interactiveSeq">
                <p:stCondLst>
                  <p:cond evt="onClick" delay="0">
                    <p:tgtEl>
                      <p:spTgt spid="2"/>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2"/>
                                        </p:tgtEl>
                                      </p:cBhvr>
                                    </p:cmd>
                                  </p:childTnLst>
                                </p:cTn>
                              </p:par>
                            </p:childTnLst>
                          </p:cTn>
                        </p:par>
                      </p:childTnLst>
                    </p:cTn>
                  </p:par>
                </p:childTnLst>
              </p:cTn>
              <p:nextCondLst>
                <p:cond evt="onClick" delay="0">
                  <p:tgtEl>
                    <p:spTgt spid="2"/>
                  </p:tgtEl>
                </p:cond>
              </p:nextCondLst>
            </p:seq>
          </p:childTnLst>
        </p:cTn>
      </p:par>
    </p:tnLst>
    <p:bldLst>
      <p:bldP spid="13" grpId="0" animBg="1"/>
      <p:bldP spid="27" grpId="0" animBg="1"/>
      <p:bldP spid="30" grpId="0" animBg="1"/>
      <p:bldP spid="14" grpId="0" animBg="1"/>
      <p:bldP spid="15" grpId="0" animBg="1"/>
      <p:bldP spid="18" grpId="0" animBg="1"/>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Két fontos</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felvetés</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amely majd kapcsolódik a téziseimhez.</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66" y="2336416"/>
            <a:ext cx="2185169" cy="2185169"/>
          </a:xfrm>
          <a:prstGeom prst="rect">
            <a:avLst/>
          </a:prstGeom>
        </p:spPr>
      </p:pic>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GitHub </a:t>
            </a:r>
            <a:r>
              <a:rPr lang="hu-HU" sz="2400" dirty="0" err="1">
                <a:solidFill>
                  <a:schemeClr val="bg1"/>
                </a:solidFill>
                <a:latin typeface="Arial" panose="020B0604020202020204" pitchFamily="34" charset="0"/>
                <a:cs typeface="Arial" panose="020B0604020202020204" pitchFamily="34" charset="0"/>
              </a:rPr>
              <a:t>Large</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repositoriumban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4 darab *.</a:t>
            </a:r>
            <a:r>
              <a:rPr lang="hu-HU" dirty="0" err="1">
                <a:solidFill>
                  <a:schemeClr val="bg1"/>
                </a:solidFill>
                <a:latin typeface="Calibri Light" panose="020F0302020204030204" pitchFamily="34" charset="0"/>
                <a:cs typeface="Calibri Light" panose="020F0302020204030204" pitchFamily="34" charset="0"/>
              </a:rPr>
              <a:t>raw</a:t>
            </a:r>
            <a:r>
              <a:rPr lang="hu-HU" dirty="0">
                <a:solidFill>
                  <a:schemeClr val="bg1"/>
                </a:solidFill>
                <a:latin typeface="Calibri Light" panose="020F0302020204030204" pitchFamily="34" charset="0"/>
                <a:cs typeface="Calibri Light" panose="020F0302020204030204" pitchFamily="34" charset="0"/>
              </a:rPr>
              <a:t> kiterjesztésű</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képfile van.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36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26</a:t>
            </a:fld>
            <a:endParaRPr lang="en-GB" dirty="0"/>
          </a:p>
        </p:txBody>
      </p:sp>
      <p:sp>
        <p:nvSpPr>
          <p:cNvPr id="32" name="Téglalap: szamárfül 31">
            <a:extLst>
              <a:ext uri="{FF2B5EF4-FFF2-40B4-BE49-F238E27FC236}">
                <a16:creationId xmlns:a16="http://schemas.microsoft.com/office/drawing/2014/main" id="{2FE28E6C-416B-494E-84FE-CA481E952829}"/>
              </a:ext>
            </a:extLst>
          </p:cNvPr>
          <p:cNvSpPr/>
          <p:nvPr/>
        </p:nvSpPr>
        <p:spPr>
          <a:xfrm>
            <a:off x="5366574"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Igen a neurális hálóban a súlyokat a legutolsó adat szerint módosítjuk (ez az Online </a:t>
            </a:r>
            <a:r>
              <a:rPr lang="hu-HU" sz="1200" dirty="0" err="1">
                <a:latin typeface="Arial Nova Cond" panose="020B0506020202020204" pitchFamily="34" charset="0"/>
              </a:rPr>
              <a:t>learning</a:t>
            </a:r>
            <a:r>
              <a:rPr lang="hu-HU" sz="1200" dirty="0">
                <a:latin typeface="Arial Nova Cond" panose="020B0506020202020204" pitchFamily="34" charset="0"/>
              </a:rPr>
              <a:t> lényege)</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09578EA-91C2-4AC1-815B-DB5D2AD2A164}"/>
              </a:ext>
            </a:extLst>
          </p:cNvPr>
          <p:cNvSpPr/>
          <p:nvPr/>
        </p:nvSpPr>
        <p:spPr>
          <a:xfrm>
            <a:off x="2937751"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Időben változó jelenségről van szó ezért a modellünknek valamilyen módon </a:t>
            </a:r>
            <a:r>
              <a:rPr lang="hu-HU" sz="1000" dirty="0" err="1">
                <a:solidFill>
                  <a:prstClr val="black"/>
                </a:solidFill>
                <a:latin typeface="Arial" panose="020B0604020202020204" pitchFamily="34" charset="0"/>
                <a:cs typeface="Arial" panose="020B0604020202020204" pitchFamily="34" charset="0"/>
              </a:rPr>
              <a:t>al-kalmazkodnia</a:t>
            </a:r>
            <a:r>
              <a:rPr lang="hu-HU" sz="1000" dirty="0">
                <a:solidFill>
                  <a:prstClr val="black"/>
                </a:solidFill>
                <a:latin typeface="Arial" panose="020B0604020202020204" pitchFamily="34" charset="0"/>
                <a:cs typeface="Arial" panose="020B0604020202020204" pitchFamily="34" charset="0"/>
              </a:rPr>
              <a:t> kell a körülményekhez</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13C69AFA-B99D-49EA-9947-17EBE6FFC6DA}"/>
              </a:ext>
            </a:extLst>
          </p:cNvPr>
          <p:cNvSpPr/>
          <p:nvPr/>
        </p:nvSpPr>
        <p:spPr>
          <a:xfrm>
            <a:off x="2937751"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állítás</a:t>
            </a:r>
          </a:p>
        </p:txBody>
      </p:sp>
      <p:sp>
        <p:nvSpPr>
          <p:cNvPr id="37" name="Téglalap: szamárfül 36">
            <a:extLst>
              <a:ext uri="{FF2B5EF4-FFF2-40B4-BE49-F238E27FC236}">
                <a16:creationId xmlns:a16="http://schemas.microsoft.com/office/drawing/2014/main" id="{4A10BEA4-3779-4602-A9F3-2CED8D3AC7D5}"/>
              </a:ext>
            </a:extLst>
          </p:cNvPr>
          <p:cNvSpPr/>
          <p:nvPr/>
        </p:nvSpPr>
        <p:spPr>
          <a:xfrm>
            <a:off x="9735566" y="44535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Tetszik vagy</a:t>
            </a:r>
            <a:br>
              <a:rPr lang="hu-HU" sz="1200" dirty="0">
                <a:latin typeface="Arial Nova Cond" panose="020B0506020202020204" pitchFamily="34" charset="0"/>
              </a:rPr>
            </a:br>
            <a:r>
              <a:rPr lang="hu-HU" sz="1200" dirty="0">
                <a:latin typeface="Arial Nova Cond" panose="020B0506020202020204" pitchFamily="34" charset="0"/>
              </a:rPr>
              <a:t>nem ez a helyzet.</a:t>
            </a:r>
            <a:br>
              <a:rPr lang="hu-HU" sz="1200" dirty="0">
                <a:latin typeface="Arial Nova Cond" panose="020B0506020202020204" pitchFamily="34" charset="0"/>
              </a:rPr>
            </a:br>
            <a:r>
              <a:rPr lang="hu-HU" sz="1200" dirty="0">
                <a:latin typeface="Arial Nova Cond" panose="020B0506020202020204" pitchFamily="34" charset="0"/>
              </a:rPr>
              <a:t>Mivel a rendszerünk</a:t>
            </a:r>
            <a:br>
              <a:rPr lang="hu-HU" sz="1200" dirty="0">
                <a:latin typeface="Arial Nova Cond" panose="020B0506020202020204" pitchFamily="34" charset="0"/>
              </a:rPr>
            </a:br>
            <a:r>
              <a:rPr lang="hu-HU" sz="1200" dirty="0">
                <a:latin typeface="Arial Nova Cond" panose="020B0506020202020204" pitchFamily="34" charset="0"/>
              </a:rPr>
              <a:t>kimenete vissza van</a:t>
            </a:r>
            <a:br>
              <a:rPr lang="hu-HU" sz="1200" dirty="0">
                <a:latin typeface="Arial Nova Cond" panose="020B0506020202020204" pitchFamily="34" charset="0"/>
              </a:rPr>
            </a:br>
            <a:r>
              <a:rPr lang="hu-HU" sz="1200" dirty="0">
                <a:latin typeface="Arial Nova Cond" panose="020B0506020202020204" pitchFamily="34" charset="0"/>
              </a:rPr>
              <a:t>csatolva a döntésbe</a:t>
            </a:r>
            <a:br>
              <a:rPr lang="hu-HU" sz="1200" dirty="0">
                <a:latin typeface="Arial Nova Cond" panose="020B0506020202020204" pitchFamily="34" charset="0"/>
              </a:rPr>
            </a:br>
            <a:r>
              <a:rPr lang="hu-HU" sz="1200" dirty="0">
                <a:latin typeface="Arial Nova Cond" panose="020B0506020202020204" pitchFamily="34" charset="0"/>
              </a:rPr>
              <a:t>minden egyes döntéssel az állapottér egy addig ismeretlen pontjára lépünk és biztosan nem járjuk be a teljes állapotteret</a:t>
            </a:r>
            <a:endParaRPr lang="hu-HU" sz="1200" dirty="0">
              <a:solidFill>
                <a:schemeClr val="bg1"/>
              </a:solidFill>
              <a:latin typeface="Arial Nova Cond" panose="020B0506020202020204" pitchFamily="34" charset="0"/>
            </a:endParaRPr>
          </a:p>
        </p:txBody>
      </p:sp>
      <p:sp>
        <p:nvSpPr>
          <p:cNvPr id="40" name="Szabadkézi sokszög: alakzat 39">
            <a:extLst>
              <a:ext uri="{FF2B5EF4-FFF2-40B4-BE49-F238E27FC236}">
                <a16:creationId xmlns:a16="http://schemas.microsoft.com/office/drawing/2014/main" id="{ED46DCB8-5F02-444C-90FD-BB6D62AF5560}"/>
              </a:ext>
            </a:extLst>
          </p:cNvPr>
          <p:cNvSpPr/>
          <p:nvPr/>
        </p:nvSpPr>
        <p:spPr>
          <a:xfrm>
            <a:off x="7837446" y="24529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Soha nem járjuk be a teljes állapot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teret csak annak valamely realizációját.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41" name="Szabadkézi sokszög: alakzat 40">
            <a:extLst>
              <a:ext uri="{FF2B5EF4-FFF2-40B4-BE49-F238E27FC236}">
                <a16:creationId xmlns:a16="http://schemas.microsoft.com/office/drawing/2014/main" id="{070EEC41-FDF0-4426-9BF2-6284DDEFBAA6}"/>
              </a:ext>
            </a:extLst>
          </p:cNvPr>
          <p:cNvSpPr/>
          <p:nvPr/>
        </p:nvSpPr>
        <p:spPr>
          <a:xfrm>
            <a:off x="7837446" y="24529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43" name="Téglalap: szamárfül 42">
            <a:extLst>
              <a:ext uri="{FF2B5EF4-FFF2-40B4-BE49-F238E27FC236}">
                <a16:creationId xmlns:a16="http://schemas.microsoft.com/office/drawing/2014/main" id="{5A9748D2-A5AB-4913-9E7F-5CDBCA6AD387}"/>
              </a:ext>
            </a:extLst>
          </p:cNvPr>
          <p:cNvSpPr/>
          <p:nvPr/>
        </p:nvSpPr>
        <p:spPr>
          <a:xfrm>
            <a:off x="973556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Pedig fontos lenne tudni, hogy az adott tanulás nem mehetett volna-e végbe gyorsabban, vagy nem vezethetne-e jobb eredményre más </a:t>
            </a:r>
            <a:r>
              <a:rPr lang="hu-HU" sz="1200" dirty="0" err="1">
                <a:latin typeface="Arial Nova Cond" panose="020B0506020202020204" pitchFamily="34" charset="0"/>
              </a:rPr>
              <a:t>hiper</a:t>
            </a:r>
            <a:r>
              <a:rPr lang="hu-HU" sz="1200" dirty="0">
                <a:latin typeface="Arial Nova Cond" panose="020B0506020202020204" pitchFamily="34" charset="0"/>
              </a:rPr>
              <a:t> paraméter beállítások mellett</a:t>
            </a:r>
            <a:endParaRPr lang="hu-HU" sz="1200" dirty="0">
              <a:solidFill>
                <a:schemeClr val="bg1"/>
              </a:solidFill>
              <a:latin typeface="Arial Nova Cond" panose="020B0506020202020204" pitchFamily="34" charset="0"/>
            </a:endParaRPr>
          </a:p>
        </p:txBody>
      </p:sp>
      <p:sp>
        <p:nvSpPr>
          <p:cNvPr id="44" name="Téglalap: szamárfül 43">
            <a:extLst>
              <a:ext uri="{FF2B5EF4-FFF2-40B4-BE49-F238E27FC236}">
                <a16:creationId xmlns:a16="http://schemas.microsoft.com/office/drawing/2014/main" id="{8720FE76-9628-445A-9E8E-C944F54D22CB}"/>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Ezért adódik az ötlet, hogy még az állapottér bejárása közben szelektáljunk a rendelkezésre álló lehetőségek (jelöltek) közül</a:t>
            </a:r>
            <a:endParaRPr lang="hu-HU" sz="1200" dirty="0">
              <a:solidFill>
                <a:schemeClr val="bg1"/>
              </a:solidFill>
              <a:latin typeface="Arial Nova Cond" panose="020B0506020202020204" pitchFamily="34" charset="0"/>
            </a:endParaRPr>
          </a:p>
        </p:txBody>
      </p:sp>
      <p:sp>
        <p:nvSpPr>
          <p:cNvPr id="51" name="Szabadkézi sokszög: alakzat 50">
            <a:extLst>
              <a:ext uri="{FF2B5EF4-FFF2-40B4-BE49-F238E27FC236}">
                <a16:creationId xmlns:a16="http://schemas.microsoft.com/office/drawing/2014/main" id="{E5980ED2-8005-4DCB-81C1-76BF3FB7A0B1}"/>
              </a:ext>
            </a:extLst>
          </p:cNvPr>
          <p:cNvSpPr/>
          <p:nvPr/>
        </p:nvSpPr>
        <p:spPr>
          <a:xfrm>
            <a:off x="7749072" y="370976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Mivel a rendszerűnk döntése vissza van csatolva ezt utólagos vizsgálattok-kal sem dönthetjük el.</a:t>
            </a:r>
          </a:p>
        </p:txBody>
      </p:sp>
      <p:sp>
        <p:nvSpPr>
          <p:cNvPr id="54" name="Szabadkézi sokszög: alakzat 53">
            <a:extLst>
              <a:ext uri="{FF2B5EF4-FFF2-40B4-BE49-F238E27FC236}">
                <a16:creationId xmlns:a16="http://schemas.microsoft.com/office/drawing/2014/main" id="{E2777A48-6047-431C-8EA0-766BF1A42245}"/>
              </a:ext>
            </a:extLst>
          </p:cNvPr>
          <p:cNvSpPr/>
          <p:nvPr/>
        </p:nvSpPr>
        <p:spPr>
          <a:xfrm>
            <a:off x="7840800" y="370881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állítás</a:t>
            </a:r>
          </a:p>
        </p:txBody>
      </p:sp>
      <p:sp>
        <p:nvSpPr>
          <p:cNvPr id="55" name="Szabadkézi sokszög: alakzat 54">
            <a:extLst>
              <a:ext uri="{FF2B5EF4-FFF2-40B4-BE49-F238E27FC236}">
                <a16:creationId xmlns:a16="http://schemas.microsoft.com/office/drawing/2014/main" id="{23EE0B49-A19B-4795-9DD2-8981845F0181}"/>
              </a:ext>
            </a:extLst>
          </p:cNvPr>
          <p:cNvSpPr/>
          <p:nvPr/>
        </p:nvSpPr>
        <p:spPr>
          <a:xfrm>
            <a:off x="3029960" y="369635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Sőt ezt a folyamatot az egész tanulás során tartsuk fent.</a:t>
            </a:r>
          </a:p>
        </p:txBody>
      </p:sp>
      <p:sp>
        <p:nvSpPr>
          <p:cNvPr id="57" name="Szabadkézi sokszög: alakzat 56">
            <a:extLst>
              <a:ext uri="{FF2B5EF4-FFF2-40B4-BE49-F238E27FC236}">
                <a16:creationId xmlns:a16="http://schemas.microsoft.com/office/drawing/2014/main" id="{90B1CA9F-9C5F-4842-B1B3-58829B33DA4D}"/>
              </a:ext>
            </a:extLst>
          </p:cNvPr>
          <p:cNvSpPr/>
          <p:nvPr/>
        </p:nvSpPr>
        <p:spPr>
          <a:xfrm>
            <a:off x="3027600" y="369635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állítás</a:t>
            </a:r>
          </a:p>
        </p:txBody>
      </p:sp>
      <p:sp>
        <p:nvSpPr>
          <p:cNvPr id="58" name="Szabadkézi sokszög: alakzat 57">
            <a:extLst>
              <a:ext uri="{FF2B5EF4-FFF2-40B4-BE49-F238E27FC236}">
                <a16:creationId xmlns:a16="http://schemas.microsoft.com/office/drawing/2014/main" id="{16719088-E128-4F13-A568-84E312DDC6F0}"/>
              </a:ext>
            </a:extLst>
          </p:cNvPr>
          <p:cNvSpPr/>
          <p:nvPr/>
        </p:nvSpPr>
        <p:spPr>
          <a:xfrm>
            <a:off x="3029960" y="479787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így kapott eredményeket mindig szisztematikusan hasonlítsuk össze és válasszuk ki a legjobbat</a:t>
            </a:r>
          </a:p>
        </p:txBody>
      </p:sp>
      <p:sp>
        <p:nvSpPr>
          <p:cNvPr id="59" name="Szabadkézi sokszög: alakzat 58">
            <a:extLst>
              <a:ext uri="{FF2B5EF4-FFF2-40B4-BE49-F238E27FC236}">
                <a16:creationId xmlns:a16="http://schemas.microsoft.com/office/drawing/2014/main" id="{4BF14286-C7BE-4C28-9E57-B50EAB330BDE}"/>
              </a:ext>
            </a:extLst>
          </p:cNvPr>
          <p:cNvSpPr/>
          <p:nvPr/>
        </p:nvSpPr>
        <p:spPr>
          <a:xfrm>
            <a:off x="3027600" y="479787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6. állítás</a:t>
            </a:r>
          </a:p>
        </p:txBody>
      </p:sp>
      <p:sp>
        <p:nvSpPr>
          <p:cNvPr id="60" name="Szabadkézi sokszög: alakzat 59">
            <a:extLst>
              <a:ext uri="{FF2B5EF4-FFF2-40B4-BE49-F238E27FC236}">
                <a16:creationId xmlns:a16="http://schemas.microsoft.com/office/drawing/2014/main" id="{DD3A28CE-2077-4E7F-BBF7-CB9FC33C6F9A}"/>
              </a:ext>
            </a:extLst>
          </p:cNvPr>
          <p:cNvSpPr/>
          <p:nvPr/>
        </p:nvSpPr>
        <p:spPr>
          <a:xfrm>
            <a:off x="3036077"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 azokból állítsunk elő új populációt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1" name="Szabadkézi sokszög: alakzat 60">
            <a:extLst>
              <a:ext uri="{FF2B5EF4-FFF2-40B4-BE49-F238E27FC236}">
                <a16:creationId xmlns:a16="http://schemas.microsoft.com/office/drawing/2014/main" id="{5A8A7C96-99C7-4A5A-8728-305AECB88076}"/>
              </a:ext>
            </a:extLst>
          </p:cNvPr>
          <p:cNvSpPr/>
          <p:nvPr/>
        </p:nvSpPr>
        <p:spPr>
          <a:xfrm>
            <a:off x="3034800" y="5951484"/>
            <a:ext cx="2412000"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állítás</a:t>
            </a:r>
          </a:p>
        </p:txBody>
      </p:sp>
      <p:sp>
        <p:nvSpPr>
          <p:cNvPr id="62" name="Szabadkézi sokszög: alakzat 61">
            <a:extLst>
              <a:ext uri="{FF2B5EF4-FFF2-40B4-BE49-F238E27FC236}">
                <a16:creationId xmlns:a16="http://schemas.microsoft.com/office/drawing/2014/main" id="{2CDF92A6-181B-4E8E-AFB1-62951CB7FC43}"/>
              </a:ext>
            </a:extLst>
          </p:cNvPr>
          <p:cNvSpPr/>
          <p:nvPr/>
        </p:nvSpPr>
        <p:spPr>
          <a:xfrm>
            <a:off x="5450462"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Eddig így gondoltam, de ebben a hely-</a:t>
            </a:r>
            <a:r>
              <a:rPr lang="hu-HU" sz="1000" dirty="0" err="1">
                <a:solidFill>
                  <a:prstClr val="black"/>
                </a:solidFill>
                <a:latin typeface="Arial" panose="020B0604020202020204" pitchFamily="34" charset="0"/>
                <a:cs typeface="Arial" panose="020B0604020202020204" pitchFamily="34" charset="0"/>
              </a:rPr>
              <a:t>zetben</a:t>
            </a:r>
            <a:r>
              <a:rPr lang="hu-HU" sz="1000" dirty="0">
                <a:solidFill>
                  <a:prstClr val="black"/>
                </a:solidFill>
                <a:latin typeface="Arial" panose="020B0604020202020204" pitchFamily="34" charset="0"/>
                <a:cs typeface="Arial" panose="020B0604020202020204" pitchFamily="34" charset="0"/>
              </a:rPr>
              <a:t> most az tűnik jónak, ha így gondolom</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3" name="Szabadkézi sokszög: alakzat 62">
            <a:extLst>
              <a:ext uri="{FF2B5EF4-FFF2-40B4-BE49-F238E27FC236}">
                <a16:creationId xmlns:a16="http://schemas.microsoft.com/office/drawing/2014/main" id="{BC590EE5-54EC-4CAB-90F6-A2C17E88E1AC}"/>
              </a:ext>
            </a:extLst>
          </p:cNvPr>
          <p:cNvSpPr/>
          <p:nvPr/>
        </p:nvSpPr>
        <p:spPr>
          <a:xfrm>
            <a:off x="5450462"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Picit olyan ez mintha azt mondanám</a:t>
            </a:r>
          </a:p>
        </p:txBody>
      </p:sp>
      <p:sp>
        <p:nvSpPr>
          <p:cNvPr id="64" name="Szabadkézi sokszög: alakzat 63">
            <a:extLst>
              <a:ext uri="{FF2B5EF4-FFF2-40B4-BE49-F238E27FC236}">
                <a16:creationId xmlns:a16="http://schemas.microsoft.com/office/drawing/2014/main" id="{A33B1844-17B7-42F3-9878-517ECE89CA26}"/>
              </a:ext>
            </a:extLst>
          </p:cNvPr>
          <p:cNvSpPr/>
          <p:nvPr/>
        </p:nvSpPr>
        <p:spPr>
          <a:xfrm>
            <a:off x="7772400" y="5951484"/>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Vezet, akkor ezt az eredményt lehet publikálni.</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65" name="Szabadkézi sokszög: alakzat 64">
            <a:extLst>
              <a:ext uri="{FF2B5EF4-FFF2-40B4-BE49-F238E27FC236}">
                <a16:creationId xmlns:a16="http://schemas.microsoft.com/office/drawing/2014/main" id="{A2EE3ABF-10CC-404B-A92E-326ED9D487CF}"/>
              </a:ext>
            </a:extLst>
          </p:cNvPr>
          <p:cNvSpPr/>
          <p:nvPr/>
        </p:nvSpPr>
        <p:spPr>
          <a:xfrm>
            <a:off x="7772400" y="595148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ez a módszer jobb eredményre</a:t>
            </a: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9735566" y="2290486"/>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 neurális háló kiválasztásánál nem végezhetünk paraméter optimalizációt.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9735566" y="2290486"/>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állítás</a:t>
            </a:r>
          </a:p>
        </p:txBody>
      </p:sp>
    </p:spTree>
    <p:extLst>
      <p:ext uri="{BB962C8B-B14F-4D97-AF65-F5344CB8AC3E}">
        <p14:creationId xmlns:p14="http://schemas.microsoft.com/office/powerpoint/2010/main" val="10970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7" grpId="0" animBg="1"/>
      <p:bldP spid="40" grpId="0" animBg="1"/>
      <p:bldP spid="41" grpId="0" animBg="1"/>
      <p:bldP spid="43" grpId="0" animBg="1"/>
      <p:bldP spid="44" grpId="0" animBg="1"/>
      <p:bldP spid="51" grpId="0" animBg="1"/>
      <p:bldP spid="54" grpId="0" animBg="1"/>
      <p:bldP spid="55"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ni_ANN_">
            <a:hlinkClick r:id="" action="ppaction://media"/>
            <a:extLst>
              <a:ext uri="{FF2B5EF4-FFF2-40B4-BE49-F238E27FC236}">
                <a16:creationId xmlns:a16="http://schemas.microsoft.com/office/drawing/2014/main" id="{0B9DDE3C-CF90-4780-BEB9-C3234B3418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0400" y="381000"/>
            <a:ext cx="5791200" cy="60960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sp>
        <p:nvSpPr>
          <p:cNvPr id="13" name="Téglalap: szamárfül 12">
            <a:extLst>
              <a:ext uri="{FF2B5EF4-FFF2-40B4-BE49-F238E27FC236}">
                <a16:creationId xmlns:a16="http://schemas.microsoft.com/office/drawing/2014/main" id="{C3650F77-B6D9-4C7E-B214-CB37B37D2352}"/>
              </a:ext>
            </a:extLst>
          </p:cNvPr>
          <p:cNvSpPr/>
          <p:nvPr/>
        </p:nvSpPr>
        <p:spPr>
          <a:xfrm>
            <a:off x="9548883"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Placeholder</a:t>
            </a:r>
            <a:r>
              <a:rPr lang="hu-HU" sz="1200" dirty="0">
                <a:latin typeface="Arial Nova Cond" panose="020B0506020202020204" pitchFamily="34" charset="0"/>
              </a:rPr>
              <a:t> dia</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Ezeket szeretném még berakni</a:t>
            </a:r>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1058655" y="1804199"/>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Elfelejtettem rátenni a számozást,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 legyen számozva ez is</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1058655" y="180419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Igy alakul a neurális háló </a:t>
            </a: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1058655" y="312936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err="1">
                <a:solidFill>
                  <a:prstClr val="black"/>
                </a:solidFill>
                <a:latin typeface="Arial" panose="020B0604020202020204" pitchFamily="34" charset="0"/>
                <a:cs typeface="Arial" panose="020B0604020202020204" pitchFamily="34" charset="0"/>
              </a:rPr>
              <a:t>Abs</a:t>
            </a:r>
            <a:r>
              <a:rPr lang="hu-HU" sz="1000" dirty="0">
                <a:solidFill>
                  <a:prstClr val="black"/>
                </a:solidFill>
                <a:latin typeface="Arial" panose="020B0604020202020204" pitchFamily="34" charset="0"/>
                <a:cs typeface="Arial" panose="020B0604020202020204" pitchFamily="34" charset="0"/>
              </a:rPr>
              <a:t>(0.5)-nél kisebb sulyok vonalait ne nagyítsa – de ez így animációban nem annyira jó </a:t>
            </a:r>
            <a:r>
              <a:rPr lang="hu-HU" sz="1000" dirty="0" err="1">
                <a:solidFill>
                  <a:prstClr val="black"/>
                </a:solidFill>
                <a:latin typeface="Arial" panose="020B0604020202020204" pitchFamily="34" charset="0"/>
                <a:cs typeface="Arial" panose="020B0604020202020204" pitchFamily="34" charset="0"/>
              </a:rPr>
              <a:t>ToDo</a:t>
            </a:r>
            <a:r>
              <a:rPr lang="hu-HU" sz="1000" dirty="0">
                <a:solidFill>
                  <a:prstClr val="black"/>
                </a:solidFill>
                <a:latin typeface="Arial" panose="020B0604020202020204" pitchFamily="34" charset="0"/>
                <a:cs typeface="Arial" panose="020B0604020202020204" pitchFamily="34" charset="0"/>
              </a:rPr>
              <a:t>: </a:t>
            </a:r>
            <a:r>
              <a:rPr lang="hu-HU" sz="1000" dirty="0" err="1">
                <a:solidFill>
                  <a:prstClr val="black"/>
                </a:solidFill>
                <a:latin typeface="Arial" panose="020B0604020202020204" pitchFamily="34" charset="0"/>
                <a:cs typeface="Arial" panose="020B0604020202020204" pitchFamily="34" charset="0"/>
              </a:rPr>
              <a:t>átirini</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1058655" y="312936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Annó</a:t>
            </a:r>
            <a:r>
              <a:rPr lang="hu-HU" sz="1000" dirty="0">
                <a:solidFill>
                  <a:schemeClr val="tx1"/>
                </a:solidFill>
                <a:latin typeface="Arial" panose="020B0604020202020204" pitchFamily="34" charset="0"/>
                <a:cs typeface="Arial" panose="020B0604020202020204" pitchFamily="34" charset="0"/>
              </a:rPr>
              <a:t> ezt úgy írtam meg, hogy a</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8975035" y="8381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Azonkívűl</a:t>
            </a:r>
            <a:r>
              <a:rPr lang="hu-HU" sz="1000" dirty="0">
                <a:solidFill>
                  <a:schemeClr val="tx1"/>
                </a:solidFill>
                <a:latin typeface="Arial" panose="020B0604020202020204" pitchFamily="34" charset="0"/>
                <a:cs typeface="Arial" panose="020B0604020202020204" pitchFamily="34" charset="0"/>
              </a:rPr>
              <a:t>, hogy nekem tetszik az ég egy adta világon semmi értelme – annyit látunk, hogy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063408" y="8372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Különben ennek az ábrának</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975035" y="455493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Majd diszkrét </a:t>
            </a:r>
            <a:r>
              <a:rPr lang="hu-HU" sz="1000" dirty="0" err="1">
                <a:solidFill>
                  <a:schemeClr val="tx1"/>
                </a:solidFill>
                <a:latin typeface="Arial" panose="020B0604020202020204" pitchFamily="34" charset="0"/>
                <a:cs typeface="Arial" panose="020B0604020202020204" pitchFamily="34" charset="0"/>
              </a:rPr>
              <a:t>ugrásokat</a:t>
            </a:r>
            <a:r>
              <a:rPr lang="hu-HU" sz="1000" dirty="0">
                <a:solidFill>
                  <a:schemeClr val="tx1"/>
                </a:solidFill>
                <a:latin typeface="Arial" panose="020B0604020202020204" pitchFamily="34" charset="0"/>
                <a:cs typeface="Arial" panose="020B0604020202020204" pitchFamily="34" charset="0"/>
              </a:rPr>
              <a:t> teszek az útba, hogy akkor hogyan reagál egy-egy ugrásra</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9063408" y="455398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Azért az majd érdekes lesz, ha</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8975035"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Látványos, ember nincs aki átlátná, hogy mi történik benne. (na mindegy)</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9063408"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Jól fog ez még jönni, de azon túl, hogy</a:t>
            </a:r>
          </a:p>
        </p:txBody>
      </p:sp>
    </p:spTree>
    <p:extLst>
      <p:ext uri="{BB962C8B-B14F-4D97-AF65-F5344CB8AC3E}">
        <p14:creationId xmlns:p14="http://schemas.microsoft.com/office/powerpoint/2010/main" val="22154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700" fill="hold"/>
                                        <p:tgtEl>
                                          <p:spTgt spid="6"/>
                                        </p:tgtEl>
                                      </p:cBhvr>
                                    </p:cmd>
                                  </p:childTnLst>
                                </p:cTn>
                              </p:par>
                              <p:par>
                                <p:cTn id="7" presetID="10" presetClass="entr" presetSubtype="0" fill="hold" grpId="0" nodeType="withEffect">
                                  <p:stCondLst>
                                    <p:cond delay="1000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20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200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300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30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animBg="1"/>
      <p:bldP spid="20" grpId="0" animBg="1"/>
      <p:bldP spid="21" grpId="0" animBg="1"/>
      <p:bldP spid="26" grpId="0" animBg="1"/>
      <p:bldP spid="28" grpId="0" animBg="1"/>
      <p:bldP spid="29"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28380" y="2590923"/>
            <a:ext cx="609600" cy="609600"/>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Tree>
    <p:extLst>
      <p:ext uri="{BB962C8B-B14F-4D97-AF65-F5344CB8AC3E}">
        <p14:creationId xmlns:p14="http://schemas.microsoft.com/office/powerpoint/2010/main" val="20457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5"/>
                </p:tgtEl>
              </p:cMediaNode>
            </p:video>
            <p:seq concurrent="1" nextAc="seek">
              <p:cTn id="42" restart="whenNotActive" fill="hold" evtFilter="cancelBubble" nodeType="interactiveSeq">
                <p:stCondLst>
                  <p:cond evt="onClick" delay="0">
                    <p:tgtEl>
                      <p:spTgt spid="5"/>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5"/>
                                        </p:tgtEl>
                                      </p:cBhvr>
                                    </p:cmd>
                                  </p:childTnLst>
                                </p:cTn>
                              </p:par>
                            </p:childTnLst>
                          </p:cTn>
                        </p:par>
                      </p:childTnLst>
                    </p:cTn>
                  </p:par>
                </p:childTnLst>
              </p:cTn>
              <p:nextCondLst>
                <p:cond evt="onClick" delay="0">
                  <p:tgtEl>
                    <p:spTgt spid="5"/>
                  </p:tgtEl>
                </p:cond>
              </p:nextCondLst>
            </p:seq>
            <p:video>
              <p:cMediaNode vol="80000">
                <p:cTn id="47" fill="hold" display="0">
                  <p:stCondLst>
                    <p:cond delay="indefinite"/>
                  </p:stCondLst>
                </p:cTn>
                <p:tgtEl>
                  <p:spTgt spid="6"/>
                </p:tgtEl>
              </p:cMediaNode>
            </p:video>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6"/>
                                        </p:tgtEl>
                                      </p:cBhvr>
                                    </p:cmd>
                                  </p:childTnLst>
                                </p:cTn>
                              </p:par>
                            </p:childTnLst>
                          </p:cTn>
                        </p:par>
                      </p:childTnLst>
                    </p:cTn>
                  </p:par>
                </p:childTnLst>
              </p:cTn>
              <p:nextCondLst>
                <p:cond evt="onClick" delay="0">
                  <p:tgtEl>
                    <p:spTgt spid="6"/>
                  </p:tgtEl>
                </p:cond>
              </p:nextCondLst>
            </p:seq>
            <p:audio>
              <p:cMediaNode vol="80000">
                <p:cTn id="53" fill="hold" display="0">
                  <p:stCondLst>
                    <p:cond delay="indefinite"/>
                  </p:stCondLst>
                  <p:endCondLst>
                    <p:cond evt="onStopAudio" delay="0">
                      <p:tgtEl>
                        <p:sldTgt/>
                      </p:tgtEl>
                    </p:cond>
                  </p:endCondLst>
                </p:cTn>
                <p:tgtEl>
                  <p:spTgt spid="2"/>
                </p:tgtEl>
              </p:cMediaNode>
            </p:audio>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_resized">
            <a:hlinkClick r:id="" action="ppaction://media"/>
            <a:extLst>
              <a:ext uri="{FF2B5EF4-FFF2-40B4-BE49-F238E27FC236}">
                <a16:creationId xmlns:a16="http://schemas.microsoft.com/office/drawing/2014/main" id="{66CD5C8F-7DD4-4D08-B036-DFBBBE15D376}"/>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54182" y="3253680"/>
            <a:ext cx="11083636" cy="3730625"/>
          </a:xfrm>
          <a:prstGeom prst="rect">
            <a:avLst/>
          </a:prstGeom>
        </p:spPr>
      </p:pic>
      <p:pic>
        <p:nvPicPr>
          <p:cNvPr id="5" name="train_resised">
            <a:hlinkClick r:id="" action="ppaction://media"/>
            <a:extLst>
              <a:ext uri="{FF2B5EF4-FFF2-40B4-BE49-F238E27FC236}">
                <a16:creationId xmlns:a16="http://schemas.microsoft.com/office/drawing/2014/main" id="{23E3F24B-4822-4A88-8822-8878EBCB6E4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54182" y="-1889"/>
            <a:ext cx="11083636" cy="3730625"/>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4270299" y="4708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Itt lehet, nyomon követni, hogy alakulnak a súlyok a neurális hálóban.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Mindig új adatokat kap s így tanul.</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4358672" y="4699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Szépen alakul a neurális háló</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27029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Ugyan azon a pályán megy végig, de most már nem tanul – </a:t>
            </a:r>
            <a:r>
              <a:rPr lang="hu-HU" sz="1000" dirty="0" err="1">
                <a:solidFill>
                  <a:schemeClr val="tx1"/>
                </a:solidFill>
                <a:latin typeface="Arial" panose="020B0604020202020204" pitchFamily="34" charset="0"/>
                <a:cs typeface="Arial" panose="020B0604020202020204" pitchFamily="34" charset="0"/>
              </a:rPr>
              <a:t>Production</a:t>
            </a:r>
            <a:r>
              <a:rPr lang="hu-HU" sz="1000" dirty="0">
                <a:solidFill>
                  <a:schemeClr val="tx1"/>
                </a:solidFill>
                <a:latin typeface="Arial" panose="020B0604020202020204" pitchFamily="34" charset="0"/>
                <a:cs typeface="Arial" panose="020B0604020202020204" pitchFamily="34" charset="0"/>
              </a:rPr>
              <a:t> Üzemmód, ha úgy tetszik.</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35867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Miután kialakult leteszteljük</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5332184" y="567156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Teljesít mint amikor még tanult.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Vesd össze – fenti ábra.</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5420557" y="567061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Már az elejétől fogva sokkal jobban</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777615" y="223450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bevágtam alá egy</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kis zenét, hogy ne kapjon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agybajt az ember</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777615" y="2143836"/>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Olyan hosszú</a:t>
            </a:r>
          </a:p>
        </p:txBody>
      </p:sp>
      <p:pic>
        <p:nvPicPr>
          <p:cNvPr id="2" name="Chillout 001">
            <a:hlinkClick r:id="" action="ppaction://media"/>
            <a:extLst>
              <a:ext uri="{FF2B5EF4-FFF2-40B4-BE49-F238E27FC236}">
                <a16:creationId xmlns:a16="http://schemas.microsoft.com/office/drawing/2014/main" id="{384E465C-C4F2-431E-B9F6-C7D4B52EC7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1643923" y="2706466"/>
            <a:ext cx="378514" cy="378514"/>
          </a:xfrm>
          <a:prstGeom prst="rect">
            <a:avLst/>
          </a:prstGeom>
        </p:spPr>
      </p:pic>
      <p:sp>
        <p:nvSpPr>
          <p:cNvPr id="19" name="Téglalap: szamárfül 18">
            <a:extLst>
              <a:ext uri="{FF2B5EF4-FFF2-40B4-BE49-F238E27FC236}">
                <a16:creationId xmlns:a16="http://schemas.microsoft.com/office/drawing/2014/main" id="{CC09D11D-FDAB-430B-8D7B-606D8523FA51}"/>
              </a:ext>
            </a:extLst>
          </p:cNvPr>
          <p:cNvSpPr/>
          <p:nvPr/>
        </p:nvSpPr>
        <p:spPr>
          <a:xfrm>
            <a:off x="9690299" y="4483643"/>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Igazából ez egy hatalmas ugrás mert itt látszik, hogy tényleg megtanulta az összefüggést a szenzorok értékei és a helyes lépés között.</a:t>
            </a:r>
            <a:endParaRPr lang="hu-HU" sz="1200" dirty="0">
              <a:solidFill>
                <a:schemeClr val="bg1"/>
              </a:solidFill>
              <a:latin typeface="Arial Nova Cond" panose="020B0506020202020204" pitchFamily="34" charset="0"/>
            </a:endParaRP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9720116"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33" name="Szabadkézi sokszög: alakzat 32">
            <a:extLst>
              <a:ext uri="{FF2B5EF4-FFF2-40B4-BE49-F238E27FC236}">
                <a16:creationId xmlns:a16="http://schemas.microsoft.com/office/drawing/2014/main" id="{74CB5FCC-51D2-4543-80C2-D295F6DCB28B}"/>
              </a:ext>
            </a:extLst>
          </p:cNvPr>
          <p:cNvSpPr/>
          <p:nvPr/>
        </p:nvSpPr>
        <p:spPr>
          <a:xfrm>
            <a:off x="0" y="5293332"/>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Itt semelyik lépésben nem tanul, csak</a:t>
            </a:r>
            <a:br>
              <a:rPr lang="hu-HU" sz="1000" dirty="0">
                <a:solidFill>
                  <a:prstClr val="black"/>
                </a:solidFill>
                <a:latin typeface="Arial" panose="020B0604020202020204" pitchFamily="34" charset="0"/>
                <a:cs typeface="Arial" panose="020B0604020202020204" pitchFamily="34" charset="0"/>
              </a:rPr>
            </a:br>
            <a:r>
              <a:rPr lang="hu-HU" sz="1000" dirty="0">
                <a:solidFill>
                  <a:prstClr val="black"/>
                </a:solidFill>
                <a:latin typeface="Arial" panose="020B0604020202020204" pitchFamily="34" charset="0"/>
                <a:cs typeface="Arial" panose="020B0604020202020204" pitchFamily="34" charset="0"/>
              </a:rPr>
              <a:t>az alapján dönt amit korábban megtanult.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4" name="Szabadkézi sokszög: alakzat 33">
            <a:extLst>
              <a:ext uri="{FF2B5EF4-FFF2-40B4-BE49-F238E27FC236}">
                <a16:creationId xmlns:a16="http://schemas.microsoft.com/office/drawing/2014/main" id="{30B1E8A0-46AB-4310-9242-C84213A4047B}"/>
              </a:ext>
            </a:extLst>
          </p:cNvPr>
          <p:cNvSpPr/>
          <p:nvPr/>
        </p:nvSpPr>
        <p:spPr>
          <a:xfrm>
            <a:off x="0" y="529333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 teszt üzem</a:t>
            </a:r>
          </a:p>
        </p:txBody>
      </p:sp>
      <p:sp>
        <p:nvSpPr>
          <p:cNvPr id="35" name="Szabadkézi sokszög: alakzat 34">
            <a:extLst>
              <a:ext uri="{FF2B5EF4-FFF2-40B4-BE49-F238E27FC236}">
                <a16:creationId xmlns:a16="http://schemas.microsoft.com/office/drawing/2014/main" id="{6CE48F40-D756-4D7E-B247-6ABDC3DAC081}"/>
              </a:ext>
            </a:extLst>
          </p:cNvPr>
          <p:cNvSpPr/>
          <p:nvPr/>
        </p:nvSpPr>
        <p:spPr>
          <a:xfrm>
            <a:off x="9688229" y="37475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err="1">
                <a:solidFill>
                  <a:schemeClr val="tx1"/>
                </a:solidFill>
                <a:latin typeface="Arial" panose="020B0604020202020204" pitchFamily="34" charset="0"/>
                <a:cs typeface="Arial" panose="020B0604020202020204" pitchFamily="34" charset="0"/>
              </a:rPr>
              <a:t>Todo</a:t>
            </a:r>
            <a:r>
              <a:rPr lang="hu-HU" sz="1000" dirty="0">
                <a:solidFill>
                  <a:schemeClr val="tx1"/>
                </a:solidFill>
                <a:latin typeface="Arial" panose="020B0604020202020204" pitchFamily="34" charset="0"/>
                <a:cs typeface="Arial" panose="020B0604020202020204" pitchFamily="34" charset="0"/>
              </a:rPr>
              <a:t>. – a </a:t>
            </a:r>
            <a:r>
              <a:rPr lang="hu-HU" sz="1000" dirty="0" err="1">
                <a:solidFill>
                  <a:schemeClr val="tx1"/>
                </a:solidFill>
                <a:latin typeface="Arial" panose="020B0604020202020204" pitchFamily="34" charset="0"/>
                <a:cs typeface="Arial" panose="020B0604020202020204" pitchFamily="34" charset="0"/>
              </a:rPr>
              <a:t>train</a:t>
            </a:r>
            <a:r>
              <a:rPr lang="hu-HU" sz="1000" dirty="0">
                <a:solidFill>
                  <a:schemeClr val="tx1"/>
                </a:solidFill>
                <a:latin typeface="Arial" panose="020B0604020202020204" pitchFamily="34" charset="0"/>
                <a:cs typeface="Arial" panose="020B0604020202020204" pitchFamily="34" charset="0"/>
              </a:rPr>
              <a:t> és a test is ugyan olyan hosszú legyen, </a:t>
            </a:r>
            <a:r>
              <a:rPr lang="hu-HU" sz="1000">
                <a:solidFill>
                  <a:schemeClr val="tx1"/>
                </a:solidFill>
                <a:latin typeface="Arial" panose="020B0604020202020204" pitchFamily="34" charset="0"/>
                <a:cs typeface="Arial" panose="020B0604020202020204" pitchFamily="34" charset="0"/>
              </a:rPr>
              <a:t>nehogy belekössenek.</a:t>
            </a:r>
            <a:endParaRPr lang="hu-HU" sz="1000" dirty="0">
              <a:solidFill>
                <a:schemeClr val="tx1"/>
              </a:solidFill>
              <a:latin typeface="Arial" panose="020B0604020202020204" pitchFamily="34" charset="0"/>
              <a:cs typeface="Arial" panose="020B0604020202020204" pitchFamily="34" charset="0"/>
            </a:endParaRPr>
          </a:p>
        </p:txBody>
      </p:sp>
      <p:sp>
        <p:nvSpPr>
          <p:cNvPr id="36" name="Szabadkézi sokszög: alakzat 35">
            <a:extLst>
              <a:ext uri="{FF2B5EF4-FFF2-40B4-BE49-F238E27FC236}">
                <a16:creationId xmlns:a16="http://schemas.microsoft.com/office/drawing/2014/main" id="{CF033FC7-4C9F-47E2-AB25-A44932B55CAD}"/>
              </a:ext>
            </a:extLst>
          </p:cNvPr>
          <p:cNvSpPr/>
          <p:nvPr/>
        </p:nvSpPr>
        <p:spPr>
          <a:xfrm>
            <a:off x="9776602" y="37465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Igen őt egy pár iterációval tovább fut</a:t>
            </a:r>
          </a:p>
        </p:txBody>
      </p:sp>
      <p:sp>
        <p:nvSpPr>
          <p:cNvPr id="23" name="Szabadkézi sokszög: alakzat 22">
            <a:extLst>
              <a:ext uri="{FF2B5EF4-FFF2-40B4-BE49-F238E27FC236}">
                <a16:creationId xmlns:a16="http://schemas.microsoft.com/office/drawing/2014/main" id="{94EACF27-F664-436D-AB63-09441A4ADF3B}"/>
              </a:ext>
            </a:extLst>
          </p:cNvPr>
          <p:cNvSpPr/>
          <p:nvPr/>
        </p:nvSpPr>
        <p:spPr>
          <a:xfrm>
            <a:off x="-6105" y="1875730"/>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Majd az adatokat lementettem és az alsó futás már a betöltött adatok alapján halad a pályán.</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4" name="Szabadkézi sokszög: alakzat 23">
            <a:extLst>
              <a:ext uri="{FF2B5EF4-FFF2-40B4-BE49-F238E27FC236}">
                <a16:creationId xmlns:a16="http://schemas.microsoft.com/office/drawing/2014/main" id="{5AC80416-B54F-463E-AB9B-0CF38508A64E}"/>
              </a:ext>
            </a:extLst>
          </p:cNvPr>
          <p:cNvSpPr/>
          <p:nvPr/>
        </p:nvSpPr>
        <p:spPr>
          <a:xfrm>
            <a:off x="-6105" y="187573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Itt futás közben tanult a rendszer.</a:t>
            </a:r>
          </a:p>
        </p:txBody>
      </p:sp>
      <p:pic>
        <p:nvPicPr>
          <p:cNvPr id="4" name="ani_test_history">
            <a:hlinkClick r:id="" action="ppaction://media"/>
            <a:extLst>
              <a:ext uri="{FF2B5EF4-FFF2-40B4-BE49-F238E27FC236}">
                <a16:creationId xmlns:a16="http://schemas.microsoft.com/office/drawing/2014/main" id="{F96D9A66-6623-4708-AE27-5317E2182390}"/>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554182" y="1297421"/>
            <a:ext cx="11083636" cy="4263159"/>
          </a:xfrm>
          <a:prstGeom prst="rect">
            <a:avLst/>
          </a:prstGeom>
        </p:spPr>
      </p:pic>
      <p:sp>
        <p:nvSpPr>
          <p:cNvPr id="30" name="Szabadkézi sokszög: alakzat 29">
            <a:extLst>
              <a:ext uri="{FF2B5EF4-FFF2-40B4-BE49-F238E27FC236}">
                <a16:creationId xmlns:a16="http://schemas.microsoft.com/office/drawing/2014/main" id="{83E50002-7BC1-4694-94AC-C9E250A8CECE}"/>
              </a:ext>
            </a:extLst>
          </p:cNvPr>
          <p:cNvSpPr/>
          <p:nvPr/>
        </p:nvSpPr>
        <p:spPr>
          <a:xfrm>
            <a:off x="0" y="1878746"/>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Egy nagyon rövid tanulás után engedem végig a pályán – hogy érezzük a különbséget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0" y="187874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Csak, hogy érezzük milyen az amikor</a:t>
            </a:r>
          </a:p>
        </p:txBody>
      </p:sp>
    </p:spTree>
    <p:extLst>
      <p:ext uri="{BB962C8B-B14F-4D97-AF65-F5344CB8AC3E}">
        <p14:creationId xmlns:p14="http://schemas.microsoft.com/office/powerpoint/2010/main" val="86983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00" fill="hold"/>
                                        <p:tgtEl>
                                          <p:spTgt spid="5"/>
                                        </p:tgtEl>
                                      </p:cBhvr>
                                    </p:cmd>
                                  </p:childTnLst>
                                </p:cTn>
                              </p:par>
                              <p:par>
                                <p:cTn id="7" presetID="1" presetClass="mediacall" presetSubtype="0" fill="hold" nodeType="withEffect">
                                  <p:stCondLst>
                                    <p:cond delay="0"/>
                                  </p:stCondLst>
                                  <p:childTnLst>
                                    <p:cmd type="call" cmd="playFrom(0.0)">
                                      <p:cBhvr>
                                        <p:cTn id="8" dur="197851" fill="hold"/>
                                        <p:tgtEl>
                                          <p:spTgt spid="2"/>
                                        </p:tgtEl>
                                      </p:cBhvr>
                                    </p:cmd>
                                  </p:childTnLst>
                                </p:cTn>
                              </p:par>
                              <p:par>
                                <p:cTn id="9" presetID="1" presetClass="mediacall" presetSubtype="0" fill="hold" nodeType="withEffect">
                                  <p:stCondLst>
                                    <p:cond delay="0"/>
                                  </p:stCondLst>
                                  <p:childTnLst>
                                    <p:cmd type="call" cmd="playFrom(0.0)">
                                      <p:cBhvr>
                                        <p:cTn id="10" dur="29500" fill="hold"/>
                                        <p:tgtEl>
                                          <p:spTgt spid="6"/>
                                        </p:tgtEl>
                                      </p:cBhvr>
                                    </p:cmd>
                                  </p:childTnLst>
                                </p:cTn>
                              </p:par>
                              <p:par>
                                <p:cTn id="11" presetID="10" presetClass="entr" presetSubtype="0" fill="hold" grpId="0" nodeType="withEffect">
                                  <p:stCondLst>
                                    <p:cond delay="10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10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0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300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30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30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300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200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00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1000"/>
                            </p:stCondLst>
                            <p:childTnLst>
                              <p:par>
                                <p:cTn id="60" presetID="1" presetClass="mediacall" presetSubtype="0" fill="hold" nodeType="afterEffect">
                                  <p:stCondLst>
                                    <p:cond delay="0"/>
                                  </p:stCondLst>
                                  <p:childTnLst>
                                    <p:cmd type="call" cmd="playFrom(0.0)">
                                      <p:cBhvr>
                                        <p:cTn id="61" dur="2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5"/>
                </p:tgtEl>
              </p:cMediaNode>
            </p:video>
            <p:seq concurrent="1" nextAc="seek">
              <p:cTn id="63" restart="whenNotActive" fill="hold" evtFilter="cancelBubble" nodeType="interactiveSeq">
                <p:stCondLst>
                  <p:cond evt="onClick" delay="0">
                    <p:tgtEl>
                      <p:spTgt spid="5"/>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5"/>
                                        </p:tgtEl>
                                      </p:cBhvr>
                                    </p:cmd>
                                  </p:childTnLst>
                                </p:cTn>
                              </p:par>
                            </p:childTnLst>
                          </p:cTn>
                        </p:par>
                      </p:childTnLst>
                    </p:cTn>
                  </p:par>
                </p:childTnLst>
              </p:cTn>
              <p:nextCondLst>
                <p:cond evt="onClick" delay="0">
                  <p:tgtEl>
                    <p:spTgt spid="5"/>
                  </p:tgtEl>
                </p:cond>
              </p:nextCondLst>
            </p:seq>
            <p:video>
              <p:cMediaNode vol="80000">
                <p:cTn id="68" fill="hold" display="0">
                  <p:stCondLst>
                    <p:cond delay="indefinite"/>
                  </p:stCondLst>
                </p:cTn>
                <p:tgtEl>
                  <p:spTgt spid="6"/>
                </p:tgtEl>
              </p:cMediaNode>
            </p:video>
            <p:seq concurrent="1" nextAc="seek">
              <p:cTn id="69" restart="whenNotActive" fill="hold" evtFilter="cancelBubble" nodeType="interactiveSeq">
                <p:stCondLst>
                  <p:cond evt="onClick" delay="0">
                    <p:tgtEl>
                      <p:spTgt spid="6"/>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6"/>
                                        </p:tgtEl>
                                      </p:cBhvr>
                                    </p:cmd>
                                  </p:childTnLst>
                                </p:cTn>
                              </p:par>
                            </p:childTnLst>
                          </p:cTn>
                        </p:par>
                      </p:childTnLst>
                    </p:cTn>
                  </p:par>
                </p:childTnLst>
              </p:cTn>
              <p:nextCondLst>
                <p:cond evt="onClick" delay="0">
                  <p:tgtEl>
                    <p:spTgt spid="6"/>
                  </p:tgtEl>
                </p:cond>
              </p:nextCondLst>
            </p:seq>
            <p:audio>
              <p:cMediaNode vol="80000">
                <p:cTn id="74" fill="hold" display="0">
                  <p:stCondLst>
                    <p:cond delay="indefinite"/>
                  </p:stCondLst>
                  <p:endCondLst>
                    <p:cond evt="onStopAudio" delay="0">
                      <p:tgtEl>
                        <p:sldTgt/>
                      </p:tgtEl>
                    </p:cond>
                  </p:endCondLst>
                </p:cTn>
                <p:tgtEl>
                  <p:spTgt spid="2"/>
                </p:tgtEl>
              </p:cMediaNode>
            </p:audio>
            <p:video>
              <p:cMediaNode vol="80000">
                <p:cTn id="75" fill="hold" display="0">
                  <p:stCondLst>
                    <p:cond delay="indefinite"/>
                  </p:stCondLst>
                </p:cTn>
                <p:tgtEl>
                  <p:spTgt spid="4"/>
                </p:tgtEl>
              </p:cMediaNode>
            </p:video>
            <p:seq concurrent="1" nextAc="seek">
              <p:cTn id="76" restart="whenNotActive" fill="hold" evtFilter="cancelBubble" nodeType="interactiveSeq">
                <p:stCondLst>
                  <p:cond evt="onClick" delay="0">
                    <p:tgtEl>
                      <p:spTgt spid="4"/>
                    </p:tgtEl>
                  </p:cond>
                </p:stCondLst>
                <p:endSync evt="end" delay="0">
                  <p:rtn val="all"/>
                </p:endSync>
                <p:childTnLst>
                  <p:par>
                    <p:cTn id="77" fill="hold">
                      <p:stCondLst>
                        <p:cond delay="0"/>
                      </p:stCondLst>
                      <p:childTnLst>
                        <p:par>
                          <p:cTn id="78" fill="hold">
                            <p:stCondLst>
                              <p:cond delay="0"/>
                            </p:stCondLst>
                            <p:childTnLst>
                              <p:par>
                                <p:cTn id="79" presetID="2" presetClass="mediacall" presetSubtype="0" fill="hold" nodeType="clickEffect">
                                  <p:stCondLst>
                                    <p:cond delay="0"/>
                                  </p:stCondLst>
                                  <p:childTnLst>
                                    <p:cmd type="call" cmd="togglePause">
                                      <p:cBhvr>
                                        <p:cTn id="80" dur="1" fill="hold"/>
                                        <p:tgtEl>
                                          <p:spTgt spid="4"/>
                                        </p:tgtEl>
                                      </p:cBhvr>
                                    </p:cmd>
                                  </p:childTnLst>
                                </p:cTn>
                              </p:par>
                            </p:childTnLst>
                          </p:cTn>
                        </p:par>
                      </p:childTnLst>
                    </p:cTn>
                  </p:par>
                </p:childTnLst>
              </p:cTn>
              <p:nextCondLst>
                <p:cond evt="onClick" delay="0">
                  <p:tgtEl>
                    <p:spTgt spid="4"/>
                  </p:tgtEl>
                </p:cond>
              </p:nextCondLst>
            </p:seq>
          </p:childTnLst>
        </p:cTn>
      </p:par>
    </p:tnLst>
    <p:bldLst>
      <p:bldP spid="20" grpId="0" animBg="1"/>
      <p:bldP spid="21" grpId="0" animBg="1"/>
      <p:bldP spid="26" grpId="0" animBg="1"/>
      <p:bldP spid="28" grpId="0" animBg="1"/>
      <p:bldP spid="29" grpId="0" animBg="1"/>
      <p:bldP spid="31" grpId="0" animBg="1"/>
      <p:bldP spid="19" grpId="0" animBg="1"/>
      <p:bldP spid="27" grpId="0" animBg="1"/>
      <p:bldP spid="35" grpId="0" animBg="1"/>
      <p:bldP spid="36" grpId="0" animBg="1"/>
      <p:bldP spid="23" grpId="0" animBg="1"/>
      <p:bldP spid="24" grpId="0" animBg="1"/>
      <p:bldP spid="30"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4548439" y="270396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1" i="0" dirty="0">
                <a:solidFill>
                  <a:srgbClr val="575757"/>
                </a:solidFill>
                <a:effectLst/>
                <a:latin typeface="georgia" panose="02040502050405020303" pitchFamily="18" charset="0"/>
              </a:rPr>
              <a:t>Autoregressive (AR) modeling</a:t>
            </a:r>
            <a:r>
              <a:rPr lang="en-US" sz="1200" b="0" i="0" dirty="0">
                <a:solidFill>
                  <a:srgbClr val="575757"/>
                </a:solidFill>
                <a:effectLst/>
                <a:latin typeface="georgia" panose="02040502050405020303" pitchFamily="18" charset="0"/>
              </a:rPr>
              <a:t> is one of the techniques used for time-series analysis. AR models are a very powerful tool in time series analysis, allowing us to forecast the future based on historical data. AR models can be used to model anything that has some degree of autocorrelation which means that there is a correlation between observations at adjacent time steps</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7403913" y="1776398"/>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Autoregresszív</a:t>
            </a:r>
            <a:r>
              <a:rPr lang="hu-HU" sz="1000" dirty="0">
                <a:solidFill>
                  <a:schemeClr val="tx1"/>
                </a:solidFill>
                <a:latin typeface="Arial" panose="020B0604020202020204" pitchFamily="34" charset="0"/>
                <a:cs typeface="Arial" panose="020B0604020202020204" pitchFamily="34" charset="0"/>
              </a:rPr>
              <a:t> folyamat?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7403913" y="1776398"/>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err="1">
                <a:solidFill>
                  <a:schemeClr val="tx1"/>
                </a:solidFill>
                <a:latin typeface="Arial" panose="020B0604020202020204" pitchFamily="34" charset="0"/>
                <a:cs typeface="Arial" panose="020B0604020202020204" pitchFamily="34" charset="0"/>
              </a:rPr>
              <a:t>Ugy</a:t>
            </a:r>
            <a:r>
              <a:rPr lang="hu-HU" sz="1000" dirty="0">
                <a:solidFill>
                  <a:schemeClr val="tx1"/>
                </a:solidFill>
                <a:latin typeface="Arial" panose="020B0604020202020204" pitchFamily="34" charset="0"/>
                <a:cs typeface="Arial" panose="020B0604020202020204" pitchFamily="34" charset="0"/>
              </a:rPr>
              <a:t> egyébként mi az, hogy </a:t>
            </a:r>
          </a:p>
        </p:txBody>
      </p:sp>
    </p:spTree>
    <p:extLst>
      <p:ext uri="{BB962C8B-B14F-4D97-AF65-F5344CB8AC3E}">
        <p14:creationId xmlns:p14="http://schemas.microsoft.com/office/powerpoint/2010/main" val="296597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2717593A-CC95-43C2-8A74-D37F59A0C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82"/>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841587" y="16709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Lesznek ennél sokkal szofisztikáltabb tesztek és mutatószámok arra, hogy lemérjük az adott beállítás hatékonyságát. Ez most csupán egy Quick </a:t>
            </a:r>
            <a:r>
              <a:rPr lang="hu-HU" sz="1200" dirty="0" err="1">
                <a:latin typeface="Arial Nova Cond" panose="020B0506020202020204" pitchFamily="34" charset="0"/>
              </a:rPr>
              <a:t>Demo</a:t>
            </a:r>
            <a:r>
              <a:rPr lang="hu-HU" sz="1200" dirty="0">
                <a:latin typeface="Arial Nova Cond" panose="020B0506020202020204" pitchFamily="34" charset="0"/>
              </a:rPr>
              <a:t>.</a:t>
            </a:r>
            <a:endParaRPr lang="hu-HU" sz="1200" dirty="0">
              <a:solidFill>
                <a:schemeClr val="bg1"/>
              </a:solidFill>
              <a:latin typeface="Arial Nova Cond" panose="020B0506020202020204" pitchFamily="34" charset="0"/>
            </a:endParaRPr>
          </a:p>
        </p:txBody>
      </p:sp>
      <p:pic>
        <p:nvPicPr>
          <p:cNvPr id="10" name="Kép 9" descr="A képen szöveg, antenna látható&#10;&#10;Automatikusan generált leírás">
            <a:extLst>
              <a:ext uri="{FF2B5EF4-FFF2-40B4-BE49-F238E27FC236}">
                <a16:creationId xmlns:a16="http://schemas.microsoft.com/office/drawing/2014/main" id="{215D11EF-9B70-42EE-8FBB-5986BFBAA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9002"/>
            <a:ext cx="12192000" cy="2598028"/>
          </a:xfrm>
          <a:prstGeom prst="rect">
            <a:avLst/>
          </a:prstGeom>
        </p:spPr>
      </p:pic>
      <p:sp>
        <p:nvSpPr>
          <p:cNvPr id="37" name="Szabadkézi sokszög: alakzat 36">
            <a:extLst>
              <a:ext uri="{FF2B5EF4-FFF2-40B4-BE49-F238E27FC236}">
                <a16:creationId xmlns:a16="http://schemas.microsoft.com/office/drawing/2014/main" id="{6A5FC246-4D98-4F7F-B414-46AF2E385117}"/>
              </a:ext>
            </a:extLst>
          </p:cNvPr>
          <p:cNvSpPr/>
          <p:nvPr/>
        </p:nvSpPr>
        <p:spPr>
          <a:xfrm>
            <a:off x="10501587" y="505498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és milyen irányba</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lépett.</a:t>
            </a:r>
          </a:p>
        </p:txBody>
      </p:sp>
      <p:sp>
        <p:nvSpPr>
          <p:cNvPr id="38" name="Szabadkézi sokszög: alakzat 37">
            <a:extLst>
              <a:ext uri="{FF2B5EF4-FFF2-40B4-BE49-F238E27FC236}">
                <a16:creationId xmlns:a16="http://schemas.microsoft.com/office/drawing/2014/main" id="{B07CA69D-883B-41B2-BC15-2D36E6A8137D}"/>
              </a:ext>
            </a:extLst>
          </p:cNvPr>
          <p:cNvSpPr/>
          <p:nvPr/>
        </p:nvSpPr>
        <p:spPr>
          <a:xfrm>
            <a:off x="10589960" y="505403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t>
            </a:r>
          </a:p>
        </p:txBody>
      </p:sp>
    </p:spTree>
    <p:extLst>
      <p:ext uri="{BB962C8B-B14F-4D97-AF65-F5344CB8AC3E}">
        <p14:creationId xmlns:p14="http://schemas.microsoft.com/office/powerpoint/2010/main" val="25461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személy látható&#10;&#10;Automatikusan generált leírás">
            <a:extLst>
              <a:ext uri="{FF2B5EF4-FFF2-40B4-BE49-F238E27FC236}">
                <a16:creationId xmlns:a16="http://schemas.microsoft.com/office/drawing/2014/main" id="{73E04C7D-F110-48F1-903A-5F8869196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346"/>
            <a:ext cx="12192000" cy="5223309"/>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31</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31</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919184" y="259234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ajánlom Mr. Smith figyelmébe</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919184" y="250167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Következő Diákat különös tekintettel</a:t>
            </a:r>
          </a:p>
        </p:txBody>
      </p:sp>
      <p:sp>
        <p:nvSpPr>
          <p:cNvPr id="10" name="Téglalap: lekerekített 9">
            <a:extLst>
              <a:ext uri="{FF2B5EF4-FFF2-40B4-BE49-F238E27FC236}">
                <a16:creationId xmlns:a16="http://schemas.microsoft.com/office/drawing/2014/main" id="{723CA343-DE22-40C8-87A7-241E8D260BFE}"/>
              </a:ext>
            </a:extLst>
          </p:cNvPr>
          <p:cNvSpPr/>
          <p:nvPr/>
        </p:nvSpPr>
        <p:spPr>
          <a:xfrm>
            <a:off x="5491184" y="367987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kérdéseire kaphat választ. Hogyan lehet optimalizálni az Erőforrások számát.</a:t>
            </a:r>
          </a:p>
        </p:txBody>
      </p:sp>
      <p:sp>
        <p:nvSpPr>
          <p:cNvPr id="11" name="Szabadkézi sokszög: alakzat 10">
            <a:extLst>
              <a:ext uri="{FF2B5EF4-FFF2-40B4-BE49-F238E27FC236}">
                <a16:creationId xmlns:a16="http://schemas.microsoft.com/office/drawing/2014/main" id="{56B3956A-7666-4512-A839-C2AAF0D1010C}"/>
              </a:ext>
            </a:extLst>
          </p:cNvPr>
          <p:cNvSpPr/>
          <p:nvPr/>
        </p:nvSpPr>
        <p:spPr>
          <a:xfrm>
            <a:off x="5491184" y="358920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Mert a Cloud </a:t>
            </a:r>
            <a:r>
              <a:rPr lang="hu-HU" sz="1000" dirty="0" err="1">
                <a:solidFill>
                  <a:schemeClr val="tx1"/>
                </a:solidFill>
                <a:latin typeface="Arial" panose="020B0604020202020204" pitchFamily="34" charset="0"/>
                <a:cs typeface="Arial" panose="020B0604020202020204" pitchFamily="34" charset="0"/>
              </a:rPr>
              <a:t>Scaling</a:t>
            </a:r>
            <a:r>
              <a:rPr lang="hu-HU" sz="1000" dirty="0">
                <a:solidFill>
                  <a:schemeClr val="tx1"/>
                </a:solidFill>
                <a:latin typeface="Arial" panose="020B0604020202020204" pitchFamily="34" charset="0"/>
                <a:cs typeface="Arial" panose="020B0604020202020204" pitchFamily="34" charset="0"/>
              </a:rPr>
              <a:t> koncepció</a:t>
            </a:r>
          </a:p>
        </p:txBody>
      </p:sp>
    </p:spTree>
    <p:extLst>
      <p:ext uri="{BB962C8B-B14F-4D97-AF65-F5344CB8AC3E}">
        <p14:creationId xmlns:p14="http://schemas.microsoft.com/office/powerpoint/2010/main" val="356848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146"/>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32</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D6A30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444412" y="26721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Ezt a következő ábrán fogom bemutatni, hogy alakultak ebben a futásban az egyes döntések.</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444412" y="25814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Nem mindig azonos mértékben lépked</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5103664" y="1388903"/>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 a pálya sajátosságából fakad, hamarosan mutatok példát arra is amikor lefelé is kellett lépkednie.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5103664" y="138890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Ebben a futásban csak felfelé </a:t>
            </a:r>
            <a:r>
              <a:rPr lang="hu-HU" sz="1000" dirty="0" err="1">
                <a:solidFill>
                  <a:schemeClr val="tx1"/>
                </a:solidFill>
                <a:latin typeface="Arial" panose="020B0604020202020204" pitchFamily="34" charset="0"/>
                <a:cs typeface="Arial" panose="020B0604020202020204" pitchFamily="34" charset="0"/>
              </a:rPr>
              <a:t>lépkedet</a:t>
            </a:r>
            <a:endParaRPr lang="hu-HU" sz="1000" dirty="0">
              <a:solidFill>
                <a:schemeClr val="tx1"/>
              </a:solidFill>
              <a:latin typeface="Arial" panose="020B0604020202020204" pitchFamily="34" charset="0"/>
              <a:cs typeface="Arial" panose="020B0604020202020204" pitchFamily="34" charset="0"/>
            </a:endParaRPr>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spTree>
    <p:extLst>
      <p:ext uri="{BB962C8B-B14F-4D97-AF65-F5344CB8AC3E}">
        <p14:creationId xmlns:p14="http://schemas.microsoft.com/office/powerpoint/2010/main" val="5081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1" grpId="0" animBg="1"/>
      <p:bldP spid="15" grpId="0" animBg="1"/>
      <p:bldP spid="16" grpId="0" animBg="1"/>
      <p:bldP spid="30" grpId="0" animBg="1"/>
      <p:bldP spid="32" grpId="0" animBg="1"/>
      <p:bldP spid="41" grpId="0" animBg="1"/>
      <p:bldP spid="41" grpId="1" animBg="1"/>
      <p:bldP spid="42" grpId="0" animBg="1"/>
      <p:bldP spid="4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146"/>
            <a:ext cx="12192000"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C964A"/>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444412" y="26721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Ezt a következő ábrán fogom bemutatni, hogy alakultak ebben a futásban az egyes döntések.</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444412" y="25814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Nem mindig azonos mértékben lépked</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5103664" y="1388903"/>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 a pálya sajátosságából fakad, hamarosan mutatok példát arra is amikor lefelé is kellett lépkednie.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5103664" y="138890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Ebben a futásban csak felfelé </a:t>
            </a:r>
            <a:r>
              <a:rPr lang="hu-HU" sz="1000" dirty="0" err="1">
                <a:solidFill>
                  <a:schemeClr val="tx1"/>
                </a:solidFill>
                <a:latin typeface="Arial" panose="020B0604020202020204" pitchFamily="34" charset="0"/>
                <a:cs typeface="Arial" panose="020B0604020202020204" pitchFamily="34" charset="0"/>
              </a:rPr>
              <a:t>lépkedet</a:t>
            </a:r>
            <a:endParaRPr lang="hu-HU" sz="1000" dirty="0">
              <a:solidFill>
                <a:schemeClr val="tx1"/>
              </a:solidFill>
              <a:latin typeface="Arial" panose="020B0604020202020204" pitchFamily="34" charset="0"/>
              <a:cs typeface="Arial" panose="020B0604020202020204" pitchFamily="34" charset="0"/>
            </a:endParaRPr>
          </a:p>
        </p:txBody>
      </p:sp>
      <p:sp useBgFill="1">
        <p:nvSpPr>
          <p:cNvPr id="2" name="Téglalap 1">
            <a:extLst>
              <a:ext uri="{FF2B5EF4-FFF2-40B4-BE49-F238E27FC236}">
                <a16:creationId xmlns:a16="http://schemas.microsoft.com/office/drawing/2014/main" id="{E4175A22-3DA8-40AC-9275-5D09CA6DFE6B}"/>
              </a:ext>
            </a:extLst>
          </p:cNvPr>
          <p:cNvSpPr/>
          <p:nvPr/>
        </p:nvSpPr>
        <p:spPr>
          <a:xfrm>
            <a:off x="0" y="4418778"/>
            <a:ext cx="310765" cy="2212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pic>
        <p:nvPicPr>
          <p:cNvPr id="23" name="Kép 22">
            <a:extLst>
              <a:ext uri="{FF2B5EF4-FFF2-40B4-BE49-F238E27FC236}">
                <a16:creationId xmlns:a16="http://schemas.microsoft.com/office/drawing/2014/main" id="{454DBCCF-6FB8-4DF0-BC13-935D007F7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5516"/>
            <a:ext cx="12192000" cy="2598028"/>
          </a:xfrm>
          <a:prstGeom prst="rect">
            <a:avLst/>
          </a:prstGeom>
        </p:spPr>
      </p:pic>
      <p:sp>
        <p:nvSpPr>
          <p:cNvPr id="35" name="Szabadkézi sokszög: alakzat 34">
            <a:extLst>
              <a:ext uri="{FF2B5EF4-FFF2-40B4-BE49-F238E27FC236}">
                <a16:creationId xmlns:a16="http://schemas.microsoft.com/office/drawing/2014/main" id="{0596AD6D-9A1A-4B69-AD95-A521873AED22}"/>
              </a:ext>
            </a:extLst>
          </p:cNvPr>
          <p:cNvSpPr/>
          <p:nvPr/>
        </p:nvSpPr>
        <p:spPr>
          <a:xfrm>
            <a:off x="9844062" y="50488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 és milyen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irányba lépett.</a:t>
            </a:r>
          </a:p>
        </p:txBody>
      </p:sp>
      <p:sp>
        <p:nvSpPr>
          <p:cNvPr id="36" name="Szabadkézi sokszög: alakzat 35">
            <a:extLst>
              <a:ext uri="{FF2B5EF4-FFF2-40B4-BE49-F238E27FC236}">
                <a16:creationId xmlns:a16="http://schemas.microsoft.com/office/drawing/2014/main" id="{2347AAB4-0A06-428B-B9C8-7D6B3A2CB65F}"/>
              </a:ext>
            </a:extLst>
          </p:cNvPr>
          <p:cNvSpPr/>
          <p:nvPr/>
        </p:nvSpPr>
        <p:spPr>
          <a:xfrm>
            <a:off x="9932435" y="504784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azonos időtengelyen</a:t>
            </a:r>
          </a:p>
        </p:txBody>
      </p:sp>
      <p:sp>
        <p:nvSpPr>
          <p:cNvPr id="37" name="Szabadkézi sokszög: alakzat 36">
            <a:extLst>
              <a:ext uri="{FF2B5EF4-FFF2-40B4-BE49-F238E27FC236}">
                <a16:creationId xmlns:a16="http://schemas.microsoft.com/office/drawing/2014/main" id="{863C886D-4F57-4D7F-B1E0-A5D619871DEE}"/>
              </a:ext>
            </a:extLst>
          </p:cNvPr>
          <p:cNvSpPr/>
          <p:nvPr/>
        </p:nvSpPr>
        <p:spPr>
          <a:xfrm>
            <a:off x="3607350" y="554212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Például lefelé nem is kellett volna lépnie. Dolgozom rajta, de nem hallgatom el az ilyen hibákat.</a:t>
            </a:r>
          </a:p>
        </p:txBody>
      </p:sp>
      <p:sp>
        <p:nvSpPr>
          <p:cNvPr id="38" name="Szabadkézi sokszög: alakzat 37">
            <a:extLst>
              <a:ext uri="{FF2B5EF4-FFF2-40B4-BE49-F238E27FC236}">
                <a16:creationId xmlns:a16="http://schemas.microsoft.com/office/drawing/2014/main" id="{89674168-5B2D-450B-ACD6-2F6A1CBDEA34}"/>
              </a:ext>
            </a:extLst>
          </p:cNvPr>
          <p:cNvSpPr/>
          <p:nvPr/>
        </p:nvSpPr>
        <p:spPr>
          <a:xfrm>
            <a:off x="3695723" y="5541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Vannak anomáliák</a:t>
            </a:r>
          </a:p>
        </p:txBody>
      </p:sp>
    </p:spTree>
    <p:extLst>
      <p:ext uri="{BB962C8B-B14F-4D97-AF65-F5344CB8AC3E}">
        <p14:creationId xmlns:p14="http://schemas.microsoft.com/office/powerpoint/2010/main" val="15156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xit" presetSubtype="0" fill="hold" grpId="1"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9"/>
                                        </p:tgtEl>
                                      </p:cBhvr>
                                    </p:animEffect>
                                    <p:set>
                                      <p:cBhvr>
                                        <p:cTn id="70" dur="1" fill="hold">
                                          <p:stCondLst>
                                            <p:cond delay="499"/>
                                          </p:stCondLst>
                                        </p:cTn>
                                        <p:tgtEl>
                                          <p:spTgt spid="2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29" grpId="0" animBg="1"/>
      <p:bldP spid="29" grpId="1" animBg="1"/>
      <p:bldP spid="31" grpId="0" animBg="1"/>
      <p:bldP spid="31" grpId="1" animBg="1"/>
      <p:bldP spid="15" grpId="0" animBg="1"/>
      <p:bldP spid="16" grpId="0" animBg="1"/>
      <p:bldP spid="30" grpId="0" animBg="1"/>
      <p:bldP spid="32" grpId="0" animBg="1"/>
      <p:bldP spid="2" grpId="0" animBg="1"/>
      <p:bldP spid="41" grpId="0" animBg="1"/>
      <p:bldP spid="41" grpId="1" animBg="1"/>
      <p:bldP spid="42" grpId="0" animBg="1"/>
      <p:bldP spid="42" grpId="1"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zöveg helye 14">
            <a:extLst>
              <a:ext uri="{FF2B5EF4-FFF2-40B4-BE49-F238E27FC236}">
                <a16:creationId xmlns:a16="http://schemas.microsoft.com/office/drawing/2014/main" id="{9F7253B3-227A-4831-AE36-445FE639FA97}"/>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hu-HU" sz="4400" dirty="0">
                <a:solidFill>
                  <a:schemeClr val="tx1"/>
                </a:solidFill>
                <a:latin typeface="Calibri Light" panose="020F0302020204030204" pitchFamily="34" charset="0"/>
                <a:cs typeface="Calibri Light" panose="020F0302020204030204" pitchFamily="34" charset="0"/>
              </a:rPr>
              <a:t>Teszt futás, feltanított modell alapján</a:t>
            </a:r>
            <a:endParaRPr lang="hu-HU" dirty="0">
              <a:solidFill>
                <a:schemeClr val="tx1"/>
              </a:solidFill>
              <a:latin typeface="Calibri Light" panose="020F0302020204030204" pitchFamily="34" charset="0"/>
              <a:cs typeface="Calibri Light" panose="020F0302020204030204" pitchFamily="34" charset="0"/>
            </a:endParaRPr>
          </a:p>
        </p:txBody>
      </p:sp>
      <p:pic>
        <p:nvPicPr>
          <p:cNvPr id="8" name="Kép 7">
            <a:extLst>
              <a:ext uri="{FF2B5EF4-FFF2-40B4-BE49-F238E27FC236}">
                <a16:creationId xmlns:a16="http://schemas.microsoft.com/office/drawing/2014/main" id="{3A3F1372-0D4C-4194-8334-7482935138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010146"/>
            <a:ext cx="12191998" cy="4837707"/>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4843080"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közel van a falhoz, csak akkor indítja meg a döntési folyamatot.</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4931453"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FC964A"/>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a szenzor azt érzékeli, hogy</a:t>
            </a:r>
          </a:p>
        </p:txBody>
      </p:sp>
      <p:sp>
        <p:nvSpPr>
          <p:cNvPr id="29" name="Szabadkézi sokszög: alakzat 28">
            <a:extLst>
              <a:ext uri="{FF2B5EF4-FFF2-40B4-BE49-F238E27FC236}">
                <a16:creationId xmlns:a16="http://schemas.microsoft.com/office/drawing/2014/main" id="{E3D558B7-8089-4F2E-853A-FCF44BA54AC6}"/>
              </a:ext>
            </a:extLst>
          </p:cNvPr>
          <p:cNvSpPr/>
          <p:nvPr/>
        </p:nvSpPr>
        <p:spPr>
          <a:xfrm>
            <a:off x="7429676" y="410324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autót. Ezzel lehet szimulálni azt az esetet, amikor a döntésnek költsége van – Igy lehet azokat minimalizálni.</a:t>
            </a:r>
          </a:p>
        </p:txBody>
      </p:sp>
      <p:sp>
        <p:nvSpPr>
          <p:cNvPr id="31" name="Szabadkézi sokszög: alakzat 30">
            <a:extLst>
              <a:ext uri="{FF2B5EF4-FFF2-40B4-BE49-F238E27FC236}">
                <a16:creationId xmlns:a16="http://schemas.microsoft.com/office/drawing/2014/main" id="{F5C79E91-90A0-4DB3-A247-83F8B65CB414}"/>
              </a:ext>
            </a:extLst>
          </p:cNvPr>
          <p:cNvSpPr/>
          <p:nvPr/>
        </p:nvSpPr>
        <p:spPr>
          <a:xfrm>
            <a:off x="7518049" y="410229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Egyéb esetben egyenesen tartja az</a:t>
            </a:r>
          </a:p>
        </p:txBody>
      </p:sp>
      <p:sp>
        <p:nvSpPr>
          <p:cNvPr id="15" name="Téglalap: lekerekített 14">
            <a:extLst>
              <a:ext uri="{FF2B5EF4-FFF2-40B4-BE49-F238E27FC236}">
                <a16:creationId xmlns:a16="http://schemas.microsoft.com/office/drawing/2014/main" id="{56E754F2-2FD9-4829-BE6F-6EB66D4C1196}"/>
              </a:ext>
            </a:extLst>
          </p:cNvPr>
          <p:cNvSpPr/>
          <p:nvPr/>
        </p:nvSpPr>
        <p:spPr>
          <a:xfrm>
            <a:off x="9444412" y="2672119"/>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Ezt a következő ábrán fogom bemutatni, hogy alakultak ebben a futásban az egyes döntések.</a:t>
            </a:r>
          </a:p>
        </p:txBody>
      </p:sp>
      <p:sp>
        <p:nvSpPr>
          <p:cNvPr id="16" name="Szabadkézi sokszög: alakzat 15">
            <a:extLst>
              <a:ext uri="{FF2B5EF4-FFF2-40B4-BE49-F238E27FC236}">
                <a16:creationId xmlns:a16="http://schemas.microsoft.com/office/drawing/2014/main" id="{9D291353-D581-4BB6-8DC3-129A0EBCB2EB}"/>
              </a:ext>
            </a:extLst>
          </p:cNvPr>
          <p:cNvSpPr/>
          <p:nvPr/>
        </p:nvSpPr>
        <p:spPr>
          <a:xfrm>
            <a:off x="9444412" y="2581451"/>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Nem mindig azonos mértékben lépked</a:t>
            </a:r>
          </a:p>
        </p:txBody>
      </p:sp>
      <p:sp>
        <p:nvSpPr>
          <p:cNvPr id="27" name="Téglalap: szamárfül 26">
            <a:extLst>
              <a:ext uri="{FF2B5EF4-FFF2-40B4-BE49-F238E27FC236}">
                <a16:creationId xmlns:a16="http://schemas.microsoft.com/office/drawing/2014/main" id="{5C5BF124-9C2F-4DD4-B91F-0C5A7733C121}"/>
              </a:ext>
            </a:extLst>
          </p:cNvPr>
          <p:cNvSpPr/>
          <p:nvPr/>
        </p:nvSpPr>
        <p:spPr>
          <a:xfrm>
            <a:off x="624229" y="-305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Itt egy másik döntési szabályt adtam meg neki:</a:t>
            </a:r>
          </a:p>
          <a:p>
            <a:pPr algn="ctr"/>
            <a:endParaRPr lang="hu-HU" sz="1200" dirty="0">
              <a:solidFill>
                <a:schemeClr val="bg1"/>
              </a:solidFill>
              <a:latin typeface="Arial Nova Cond" panose="020B0506020202020204" pitchFamily="34" charset="0"/>
            </a:endParaRPr>
          </a:p>
          <a:p>
            <a:pPr algn="ctr"/>
            <a:r>
              <a:rPr lang="hu-HU" sz="1200" dirty="0">
                <a:solidFill>
                  <a:schemeClr val="bg1"/>
                </a:solidFill>
                <a:latin typeface="Arial Nova Cond" panose="020B0506020202020204" pitchFamily="34" charset="0"/>
              </a:rPr>
              <a:t>Mindent ugyan úgy csinál mint eddig, de csak akkor változtat a </a:t>
            </a:r>
            <a:r>
              <a:rPr lang="hu-HU" sz="1200" dirty="0" err="1">
                <a:solidFill>
                  <a:schemeClr val="bg1"/>
                </a:solidFill>
                <a:latin typeface="Arial Nova Cond" panose="020B0506020202020204" pitchFamily="34" charset="0"/>
              </a:rPr>
              <a:t>pozicíóján</a:t>
            </a:r>
            <a:r>
              <a:rPr lang="hu-HU" sz="1200" dirty="0">
                <a:solidFill>
                  <a:schemeClr val="bg1"/>
                </a:solidFill>
                <a:latin typeface="Arial Nova Cond" panose="020B0506020202020204" pitchFamily="34" charset="0"/>
              </a:rPr>
              <a:t> ha közel kerül az egyik vagy a másik falhoz.</a:t>
            </a:r>
          </a:p>
        </p:txBody>
      </p:sp>
      <p:sp>
        <p:nvSpPr>
          <p:cNvPr id="30" name="Szabadkézi sokszög: alakzat 29">
            <a:extLst>
              <a:ext uri="{FF2B5EF4-FFF2-40B4-BE49-F238E27FC236}">
                <a16:creationId xmlns:a16="http://schemas.microsoft.com/office/drawing/2014/main" id="{83E50002-7BC1-4694-94AC-C9E250A8CECE}"/>
              </a:ext>
            </a:extLst>
          </p:cNvPr>
          <p:cNvSpPr/>
          <p:nvPr/>
        </p:nvSpPr>
        <p:spPr>
          <a:xfrm>
            <a:off x="5103664" y="1388903"/>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Ez a pálya sajátosságából fakad, hamarosan mutatok példát arra is amikor lefelé is kellett lépkednie.</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32" name="Szabadkézi sokszög: alakzat 31">
            <a:extLst>
              <a:ext uri="{FF2B5EF4-FFF2-40B4-BE49-F238E27FC236}">
                <a16:creationId xmlns:a16="http://schemas.microsoft.com/office/drawing/2014/main" id="{84FC08A0-D1B3-4B66-9A73-406CD147B8FA}"/>
              </a:ext>
            </a:extLst>
          </p:cNvPr>
          <p:cNvSpPr/>
          <p:nvPr/>
        </p:nvSpPr>
        <p:spPr>
          <a:xfrm>
            <a:off x="5103664" y="1388903"/>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Ebben a futásban csak felfelé </a:t>
            </a:r>
            <a:r>
              <a:rPr lang="hu-HU" sz="1000" dirty="0" err="1">
                <a:solidFill>
                  <a:schemeClr val="tx1"/>
                </a:solidFill>
                <a:latin typeface="Arial" panose="020B0604020202020204" pitchFamily="34" charset="0"/>
                <a:cs typeface="Arial" panose="020B0604020202020204" pitchFamily="34" charset="0"/>
              </a:rPr>
              <a:t>lépkedet</a:t>
            </a:r>
            <a:endParaRPr lang="hu-HU" sz="1000" dirty="0">
              <a:solidFill>
                <a:schemeClr val="tx1"/>
              </a:solidFill>
              <a:latin typeface="Arial" panose="020B0604020202020204" pitchFamily="34" charset="0"/>
              <a:cs typeface="Arial" panose="020B0604020202020204" pitchFamily="34" charset="0"/>
            </a:endParaRPr>
          </a:p>
        </p:txBody>
      </p:sp>
      <p:sp useBgFill="1">
        <p:nvSpPr>
          <p:cNvPr id="2" name="Téglalap 1">
            <a:extLst>
              <a:ext uri="{FF2B5EF4-FFF2-40B4-BE49-F238E27FC236}">
                <a16:creationId xmlns:a16="http://schemas.microsoft.com/office/drawing/2014/main" id="{E4175A22-3DA8-40AC-9275-5D09CA6DFE6B}"/>
              </a:ext>
            </a:extLst>
          </p:cNvPr>
          <p:cNvSpPr/>
          <p:nvPr/>
        </p:nvSpPr>
        <p:spPr>
          <a:xfrm>
            <a:off x="0" y="4418778"/>
            <a:ext cx="310765" cy="22126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9" name="Téglalap: szamárfül 38">
            <a:extLst>
              <a:ext uri="{FF2B5EF4-FFF2-40B4-BE49-F238E27FC236}">
                <a16:creationId xmlns:a16="http://schemas.microsoft.com/office/drawing/2014/main" id="{1B8B987C-E774-4223-85C8-DFFA3DFDE1E3}"/>
              </a:ext>
            </a:extLst>
          </p:cNvPr>
          <p:cNvSpPr/>
          <p:nvPr/>
        </p:nvSpPr>
        <p:spPr>
          <a:xfrm>
            <a:off x="624229" y="224893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latin typeface="Arial Nova Cond" panose="020B0506020202020204" pitchFamily="34" charset="0"/>
            </a:endParaRPr>
          </a:p>
          <a:p>
            <a:pPr algn="ctr"/>
            <a:r>
              <a:rPr lang="hu-HU" sz="1200" dirty="0">
                <a:latin typeface="Arial Nova Cond" panose="020B0506020202020204" pitchFamily="34" charset="0"/>
              </a:rPr>
              <a:t>Az, hogy teszt futás azt jelenti, hogy egy feltanított modell alapján hoz döntéseket, de közben már nem tanul</a:t>
            </a:r>
          </a:p>
          <a:p>
            <a:pPr algn="ctr"/>
            <a:endParaRPr lang="hu-HU" sz="1200" dirty="0">
              <a:solidFill>
                <a:schemeClr val="bg1"/>
              </a:solidFill>
              <a:latin typeface="Arial Nova Cond" panose="020B0506020202020204" pitchFamily="34" charset="0"/>
            </a:endParaRPr>
          </a:p>
        </p:txBody>
      </p:sp>
      <p:sp>
        <p:nvSpPr>
          <p:cNvPr id="41" name="Téglalap: lekerekített 40">
            <a:extLst>
              <a:ext uri="{FF2B5EF4-FFF2-40B4-BE49-F238E27FC236}">
                <a16:creationId xmlns:a16="http://schemas.microsoft.com/office/drawing/2014/main" id="{7B95DAF0-0CCB-482F-AD1F-92C16D3FF40B}"/>
              </a:ext>
            </a:extLst>
          </p:cNvPr>
          <p:cNvSpPr/>
          <p:nvPr/>
        </p:nvSpPr>
        <p:spPr>
          <a:xfrm>
            <a:off x="613230" y="463677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Helyette a lila vonal jelzi az autó megtett (bejárt) útvonalát.</a:t>
            </a:r>
          </a:p>
        </p:txBody>
      </p:sp>
      <p:sp>
        <p:nvSpPr>
          <p:cNvPr id="42" name="Szabadkézi sokszög: alakzat 41">
            <a:extLst>
              <a:ext uri="{FF2B5EF4-FFF2-40B4-BE49-F238E27FC236}">
                <a16:creationId xmlns:a16="http://schemas.microsoft.com/office/drawing/2014/main" id="{064064DD-18BB-4201-8E2F-8FF15D9DC6DD}"/>
              </a:ext>
            </a:extLst>
          </p:cNvPr>
          <p:cNvSpPr/>
          <p:nvPr/>
        </p:nvSpPr>
        <p:spPr>
          <a:xfrm>
            <a:off x="613230" y="454610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Az animációt most elhagytam.</a:t>
            </a:r>
          </a:p>
        </p:txBody>
      </p:sp>
      <p:pic>
        <p:nvPicPr>
          <p:cNvPr id="23" name="Kép 22">
            <a:extLst>
              <a:ext uri="{FF2B5EF4-FFF2-40B4-BE49-F238E27FC236}">
                <a16:creationId xmlns:a16="http://schemas.microsoft.com/office/drawing/2014/main" id="{454DBCCF-6FB8-4DF0-BC13-935D007F7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2" y="4235516"/>
            <a:ext cx="12192000" cy="2598028"/>
          </a:xfrm>
          <a:prstGeom prst="rect">
            <a:avLst/>
          </a:prstGeom>
        </p:spPr>
      </p:pic>
      <p:sp>
        <p:nvSpPr>
          <p:cNvPr id="35" name="Szabadkézi sokszög: alakzat 34">
            <a:extLst>
              <a:ext uri="{FF2B5EF4-FFF2-40B4-BE49-F238E27FC236}">
                <a16:creationId xmlns:a16="http://schemas.microsoft.com/office/drawing/2014/main" id="{0596AD6D-9A1A-4B69-AD95-A521873AED22}"/>
              </a:ext>
            </a:extLst>
          </p:cNvPr>
          <p:cNvSpPr/>
          <p:nvPr/>
        </p:nvSpPr>
        <p:spPr>
          <a:xfrm>
            <a:off x="9844062" y="504880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hogy mikor, mekkorát és milyen</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irányba lépett.</a:t>
            </a:r>
          </a:p>
        </p:txBody>
      </p:sp>
      <p:sp>
        <p:nvSpPr>
          <p:cNvPr id="36" name="Szabadkézi sokszög: alakzat 35">
            <a:extLst>
              <a:ext uri="{FF2B5EF4-FFF2-40B4-BE49-F238E27FC236}">
                <a16:creationId xmlns:a16="http://schemas.microsoft.com/office/drawing/2014/main" id="{2347AAB4-0A06-428B-B9C8-7D6B3A2CB65F}"/>
              </a:ext>
            </a:extLst>
          </p:cNvPr>
          <p:cNvSpPr/>
          <p:nvPr/>
        </p:nvSpPr>
        <p:spPr>
          <a:xfrm>
            <a:off x="9932435" y="504784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accent5">
              <a:lumMod val="7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bg1"/>
                </a:solidFill>
                <a:latin typeface="Arial" panose="020B0604020202020204" pitchFamily="34" charset="0"/>
                <a:cs typeface="Arial" panose="020B0604020202020204" pitchFamily="34" charset="0"/>
              </a:rPr>
              <a:t>Itt látható azonos időtengelyen</a:t>
            </a:r>
          </a:p>
        </p:txBody>
      </p:sp>
      <p:sp>
        <p:nvSpPr>
          <p:cNvPr id="37" name="Szabadkézi sokszög: alakzat 36">
            <a:extLst>
              <a:ext uri="{FF2B5EF4-FFF2-40B4-BE49-F238E27FC236}">
                <a16:creationId xmlns:a16="http://schemas.microsoft.com/office/drawing/2014/main" id="{863C886D-4F57-4D7F-B1E0-A5D619871DEE}"/>
              </a:ext>
            </a:extLst>
          </p:cNvPr>
          <p:cNvSpPr/>
          <p:nvPr/>
        </p:nvSpPr>
        <p:spPr>
          <a:xfrm>
            <a:off x="3607350" y="554212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Például lefelé nem is kellett volna lépnie. Dolgozom rajta, de nem hallgatom el az ilyen hibákat.</a:t>
            </a:r>
          </a:p>
        </p:txBody>
      </p:sp>
      <p:sp>
        <p:nvSpPr>
          <p:cNvPr id="38" name="Szabadkézi sokszög: alakzat 37">
            <a:extLst>
              <a:ext uri="{FF2B5EF4-FFF2-40B4-BE49-F238E27FC236}">
                <a16:creationId xmlns:a16="http://schemas.microsoft.com/office/drawing/2014/main" id="{89674168-5B2D-450B-ACD6-2F6A1CBDEA34}"/>
              </a:ext>
            </a:extLst>
          </p:cNvPr>
          <p:cNvSpPr/>
          <p:nvPr/>
        </p:nvSpPr>
        <p:spPr>
          <a:xfrm>
            <a:off x="3695723" y="5541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Vannak anomáliák</a:t>
            </a:r>
          </a:p>
        </p:txBody>
      </p:sp>
    </p:spTree>
    <p:extLst>
      <p:ext uri="{BB962C8B-B14F-4D97-AF65-F5344CB8AC3E}">
        <p14:creationId xmlns:p14="http://schemas.microsoft.com/office/powerpoint/2010/main" val="338748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1"/>
                                        </p:tgtEl>
                                      </p:cBhvr>
                                    </p:animEffect>
                                    <p:set>
                                      <p:cBhvr>
                                        <p:cTn id="18" dur="1" fill="hold">
                                          <p:stCondLst>
                                            <p:cond delay="499"/>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par>
                                <p:cTn id="59" presetID="10" presetClass="exit" presetSubtype="0" fill="hold" grpId="1"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6"/>
                                        </p:tgtEl>
                                      </p:cBhvr>
                                    </p:animEffect>
                                    <p:set>
                                      <p:cBhvr>
                                        <p:cTn id="64" dur="1" fill="hold">
                                          <p:stCondLst>
                                            <p:cond delay="499"/>
                                          </p:stCondLst>
                                        </p:cTn>
                                        <p:tgtEl>
                                          <p:spTgt spid="2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9"/>
                                        </p:tgtEl>
                                      </p:cBhvr>
                                    </p:animEffect>
                                    <p:set>
                                      <p:cBhvr>
                                        <p:cTn id="70" dur="1" fill="hold">
                                          <p:stCondLst>
                                            <p:cond delay="499"/>
                                          </p:stCondLst>
                                        </p:cTn>
                                        <p:tgtEl>
                                          <p:spTgt spid="29"/>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29" grpId="0" animBg="1"/>
      <p:bldP spid="29" grpId="1" animBg="1"/>
      <p:bldP spid="31" grpId="0" animBg="1"/>
      <p:bldP spid="31" grpId="1" animBg="1"/>
      <p:bldP spid="15" grpId="0" animBg="1"/>
      <p:bldP spid="16" grpId="0" animBg="1"/>
      <p:bldP spid="30" grpId="0" animBg="1"/>
      <p:bldP spid="32" grpId="0" animBg="1"/>
      <p:bldP spid="2" grpId="0" animBg="1"/>
      <p:bldP spid="41" grpId="0" animBg="1"/>
      <p:bldP spid="41" grpId="1" animBg="1"/>
      <p:bldP spid="42" grpId="0" animBg="1"/>
      <p:bldP spid="42" grpId="1" animBg="1"/>
      <p:bldP spid="35" grpId="0" animBg="1"/>
      <p:bldP spid="36" grpId="0" animBg="1"/>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személy látható&#10;&#10;Automatikusan generált leírás">
            <a:extLst>
              <a:ext uri="{FF2B5EF4-FFF2-40B4-BE49-F238E27FC236}">
                <a16:creationId xmlns:a16="http://schemas.microsoft.com/office/drawing/2014/main" id="{73E04C7D-F110-48F1-903A-5F8869196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7346"/>
            <a:ext cx="12192000" cy="5223309"/>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35</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35</a:t>
            </a:fld>
            <a:endParaRPr lang="en-GB" dirty="0"/>
          </a:p>
        </p:txBody>
      </p:sp>
      <p:sp>
        <p:nvSpPr>
          <p:cNvPr id="10" name="Téglalap: lekerekített 9">
            <a:extLst>
              <a:ext uri="{FF2B5EF4-FFF2-40B4-BE49-F238E27FC236}">
                <a16:creationId xmlns:a16="http://schemas.microsoft.com/office/drawing/2014/main" id="{723CA343-DE22-40C8-87A7-241E8D260BFE}"/>
              </a:ext>
            </a:extLst>
          </p:cNvPr>
          <p:cNvSpPr/>
          <p:nvPr/>
        </p:nvSpPr>
        <p:spPr>
          <a:xfrm>
            <a:off x="2986519" y="5891981"/>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Amelyek ki lettek terjesztve a teljes állapot térre.</a:t>
            </a:r>
          </a:p>
        </p:txBody>
      </p:sp>
      <p:sp>
        <p:nvSpPr>
          <p:cNvPr id="11" name="Szabadkézi sokszög: alakzat 10">
            <a:extLst>
              <a:ext uri="{FF2B5EF4-FFF2-40B4-BE49-F238E27FC236}">
                <a16:creationId xmlns:a16="http://schemas.microsoft.com/office/drawing/2014/main" id="{56B3956A-7666-4512-A839-C2AAF0D1010C}"/>
              </a:ext>
            </a:extLst>
          </p:cNvPr>
          <p:cNvSpPr/>
          <p:nvPr/>
        </p:nvSpPr>
        <p:spPr>
          <a:xfrm>
            <a:off x="2986519" y="5801313"/>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Következnek azok a vizsgálatok</a:t>
            </a:r>
          </a:p>
        </p:txBody>
      </p:sp>
      <p:sp>
        <p:nvSpPr>
          <p:cNvPr id="9" name="Szabadkézi sokszög: alakzat 8">
            <a:extLst>
              <a:ext uri="{FF2B5EF4-FFF2-40B4-BE49-F238E27FC236}">
                <a16:creationId xmlns:a16="http://schemas.microsoft.com/office/drawing/2014/main" id="{2C5E7ACF-FA11-4D7B-B090-7C40E31C066F}"/>
              </a:ext>
            </a:extLst>
          </p:cNvPr>
          <p:cNvSpPr/>
          <p:nvPr/>
        </p:nvSpPr>
        <p:spPr>
          <a:xfrm>
            <a:off x="5494854" y="588358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mesterségesen megkapja az összes adatot, mintha az állapottér minden pontját ismerné.</a:t>
            </a:r>
          </a:p>
        </p:txBody>
      </p:sp>
      <p:sp>
        <p:nvSpPr>
          <p:cNvPr id="12" name="Szabadkézi sokszög: alakzat 11">
            <a:extLst>
              <a:ext uri="{FF2B5EF4-FFF2-40B4-BE49-F238E27FC236}">
                <a16:creationId xmlns:a16="http://schemas.microsoft.com/office/drawing/2014/main" id="{51A5374C-237A-4275-AD55-DABB7A245AF4}"/>
              </a:ext>
            </a:extLst>
          </p:cNvPr>
          <p:cNvSpPr/>
          <p:nvPr/>
        </p:nvSpPr>
        <p:spPr>
          <a:xfrm>
            <a:off x="5583227" y="588263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azt jelenti, hogy</a:t>
            </a:r>
          </a:p>
        </p:txBody>
      </p:sp>
      <p:sp>
        <p:nvSpPr>
          <p:cNvPr id="13" name="Téglalap: lekerekített 12">
            <a:extLst>
              <a:ext uri="{FF2B5EF4-FFF2-40B4-BE49-F238E27FC236}">
                <a16:creationId xmlns:a16="http://schemas.microsoft.com/office/drawing/2014/main" id="{31472158-BC9B-45B0-8A3B-0444E030CBDD}"/>
              </a:ext>
            </a:extLst>
          </p:cNvPr>
          <p:cNvSpPr/>
          <p:nvPr/>
        </p:nvSpPr>
        <p:spPr>
          <a:xfrm>
            <a:off x="2985507" y="87324"/>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Amikor minden információ a rendelkezésére áll – a valóságban nem ez a helyzet de, …</a:t>
            </a:r>
          </a:p>
        </p:txBody>
      </p:sp>
      <p:sp>
        <p:nvSpPr>
          <p:cNvPr id="14" name="Szabadkézi sokszög: alakzat 13">
            <a:extLst>
              <a:ext uri="{FF2B5EF4-FFF2-40B4-BE49-F238E27FC236}">
                <a16:creationId xmlns:a16="http://schemas.microsoft.com/office/drawing/2014/main" id="{5C0B3DE7-0758-44CF-8465-E55C9BC6C653}"/>
              </a:ext>
            </a:extLst>
          </p:cNvPr>
          <p:cNvSpPr/>
          <p:nvPr/>
        </p:nvSpPr>
        <p:spPr>
          <a:xfrm>
            <a:off x="2985507" y="-334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rgbClr val="92D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gyakorlatilag az az eset</a:t>
            </a:r>
          </a:p>
        </p:txBody>
      </p:sp>
      <p:sp>
        <p:nvSpPr>
          <p:cNvPr id="15" name="Szabadkézi sokszög: alakzat 14">
            <a:extLst>
              <a:ext uri="{FF2B5EF4-FFF2-40B4-BE49-F238E27FC236}">
                <a16:creationId xmlns:a16="http://schemas.microsoft.com/office/drawing/2014/main" id="{AFEBD272-249E-4FDE-9DA4-CE2F92929272}"/>
              </a:ext>
            </a:extLst>
          </p:cNvPr>
          <p:cNvSpPr/>
          <p:nvPr/>
        </p:nvSpPr>
        <p:spPr>
          <a:xfrm>
            <a:off x="5494854" y="8398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fogom felhasználni, hogy ehhez képes mennyivel jobb rosszabb egy-egy adott futás/tanulás.</a:t>
            </a:r>
          </a:p>
        </p:txBody>
      </p:sp>
      <p:sp>
        <p:nvSpPr>
          <p:cNvPr id="16" name="Szabadkézi sokszög: alakzat 15">
            <a:extLst>
              <a:ext uri="{FF2B5EF4-FFF2-40B4-BE49-F238E27FC236}">
                <a16:creationId xmlns:a16="http://schemas.microsoft.com/office/drawing/2014/main" id="{124D5EDF-B6D3-4B38-BBCE-9004F2493235}"/>
              </a:ext>
            </a:extLst>
          </p:cNvPr>
          <p:cNvSpPr/>
          <p:nvPr/>
        </p:nvSpPr>
        <p:spPr>
          <a:xfrm>
            <a:off x="5583227" y="83029"/>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ezt egyfajta benchmark-ként </a:t>
            </a:r>
          </a:p>
        </p:txBody>
      </p:sp>
    </p:spTree>
    <p:extLst>
      <p:ext uri="{BB962C8B-B14F-4D97-AF65-F5344CB8AC3E}">
        <p14:creationId xmlns:p14="http://schemas.microsoft.com/office/powerpoint/2010/main" val="170488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7873180" y="6356350"/>
            <a:ext cx="2743200" cy="365125"/>
          </a:xfrm>
        </p:spPr>
        <p:txBody>
          <a:bodyPr rtlCol="0"/>
          <a:lstStyle/>
          <a:p>
            <a:pPr rtl="0"/>
            <a:fld id="{19B51A1E-902D-48AF-9020-955120F399B6}" type="slidenum">
              <a:rPr lang="en-GB" smtClean="0"/>
              <a:pPr rtl="0"/>
              <a:t>36</a:t>
            </a:fld>
            <a:endParaRPr lang="en-GB" dirty="0"/>
          </a:p>
        </p:txBody>
      </p:sp>
      <p:sp>
        <p:nvSpPr>
          <p:cNvPr id="22" name="Szabadkézi sokszög: alakzat 21">
            <a:extLst>
              <a:ext uri="{FF2B5EF4-FFF2-40B4-BE49-F238E27FC236}">
                <a16:creationId xmlns:a16="http://schemas.microsoft.com/office/drawing/2014/main" id="{9D15048E-3B0A-46C7-9B32-70722B7EDF49}"/>
              </a:ext>
            </a:extLst>
          </p:cNvPr>
          <p:cNvSpPr/>
          <p:nvPr/>
        </p:nvSpPr>
        <p:spPr>
          <a:xfrm>
            <a:off x="896422" y="4286125"/>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Mert az NN struktúrája kötött (fix) és a szélső értétkek nagyon el tuják húzni a becslést.</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23" name="Szabadkézi sokszög: alakzat 22">
            <a:extLst>
              <a:ext uri="{FF2B5EF4-FFF2-40B4-BE49-F238E27FC236}">
                <a16:creationId xmlns:a16="http://schemas.microsoft.com/office/drawing/2014/main" id="{05E08EA4-77EE-465C-9763-57364604F435}"/>
              </a:ext>
            </a:extLst>
          </p:cNvPr>
          <p:cNvSpPr/>
          <p:nvPr/>
        </p:nvSpPr>
        <p:spPr>
          <a:xfrm>
            <a:off x="896422" y="4286125"/>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Nem biztos, hogy jobb lesz a </a:t>
            </a:r>
            <a:r>
              <a:rPr lang="hu-HU" sz="1000" dirty="0" err="1">
                <a:solidFill>
                  <a:schemeClr val="tx1"/>
                </a:solidFill>
                <a:latin typeface="Arial" panose="020B0604020202020204" pitchFamily="34" charset="0"/>
                <a:cs typeface="Arial" panose="020B0604020202020204" pitchFamily="34" charset="0"/>
              </a:rPr>
              <a:t>tanuls</a:t>
            </a:r>
            <a:endParaRPr lang="hu-HU" sz="1000" dirty="0">
              <a:solidFill>
                <a:schemeClr val="tx1"/>
              </a:solidFill>
              <a:latin typeface="Arial" panose="020B0604020202020204" pitchFamily="34" charset="0"/>
              <a:cs typeface="Arial" panose="020B0604020202020204" pitchFamily="34" charset="0"/>
            </a:endParaRPr>
          </a:p>
        </p:txBody>
      </p:sp>
      <p:sp>
        <p:nvSpPr>
          <p:cNvPr id="24" name="Szabadkézi sokszög: alakzat 23">
            <a:extLst>
              <a:ext uri="{FF2B5EF4-FFF2-40B4-BE49-F238E27FC236}">
                <a16:creationId xmlns:a16="http://schemas.microsoft.com/office/drawing/2014/main" id="{3A241793-909F-4D8E-9F71-FF4A14355720}"/>
              </a:ext>
            </a:extLst>
          </p:cNvPr>
          <p:cNvSpPr/>
          <p:nvPr/>
        </p:nvSpPr>
        <p:spPr>
          <a:xfrm>
            <a:off x="896422" y="5611288"/>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Mozognának a bemenetek értékei akkor adott NN struktúra mellett részletesebb becslést adna a neurális háló.</a:t>
            </a:r>
            <a:endParaRPr lang="hu-HU" dirty="0"/>
          </a:p>
        </p:txBody>
      </p:sp>
      <p:sp>
        <p:nvSpPr>
          <p:cNvPr id="25" name="Szabadkézi sokszög: alakzat 24">
            <a:extLst>
              <a:ext uri="{FF2B5EF4-FFF2-40B4-BE49-F238E27FC236}">
                <a16:creationId xmlns:a16="http://schemas.microsoft.com/office/drawing/2014/main" id="{771FA441-082D-40C6-82A0-CC66E745BDFB}"/>
              </a:ext>
            </a:extLst>
          </p:cNvPr>
          <p:cNvSpPr/>
          <p:nvPr/>
        </p:nvSpPr>
        <p:spPr>
          <a:xfrm>
            <a:off x="896422" y="561128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Miközben ha kisebb tartományban</a:t>
            </a:r>
          </a:p>
        </p:txBody>
      </p:sp>
      <p:sp>
        <p:nvSpPr>
          <p:cNvPr id="20" name="Szabadkézi sokszög: alakzat 19">
            <a:extLst>
              <a:ext uri="{FF2B5EF4-FFF2-40B4-BE49-F238E27FC236}">
                <a16:creationId xmlns:a16="http://schemas.microsoft.com/office/drawing/2014/main" id="{E7423C89-0383-46F7-83C0-BB35F27FB3AC}"/>
              </a:ext>
            </a:extLst>
          </p:cNvPr>
          <p:cNvSpPr/>
          <p:nvPr/>
        </p:nvSpPr>
        <p:spPr>
          <a:xfrm>
            <a:off x="9117281" y="433049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a:t>
            </a:r>
            <a:r>
              <a:rPr lang="hu-HU" sz="1000" dirty="0" err="1">
                <a:solidFill>
                  <a:schemeClr val="tx1"/>
                </a:solidFill>
                <a:latin typeface="Arial" panose="020B0604020202020204" pitchFamily="34" charset="0"/>
                <a:cs typeface="Arial" panose="020B0604020202020204" pitchFamily="34" charset="0"/>
              </a:rPr>
              <a:t>plot_sensors_distibution</a:t>
            </a:r>
            <a:r>
              <a:rPr lang="hu-HU" sz="1000" dirty="0">
                <a:solidFill>
                  <a:schemeClr val="tx1"/>
                </a:solidFill>
                <a:latin typeface="Arial" panose="020B0604020202020204" pitchFamily="34" charset="0"/>
                <a:cs typeface="Arial" panose="020B0604020202020204" pitchFamily="34" charset="0"/>
              </a:rPr>
              <a:t>() </a:t>
            </a:r>
            <a:r>
              <a:rPr lang="hu-HU" sz="1000" dirty="0" err="1">
                <a:solidFill>
                  <a:schemeClr val="tx1"/>
                </a:solidFill>
                <a:latin typeface="Arial" panose="020B0604020202020204" pitchFamily="34" charset="0"/>
                <a:cs typeface="Arial" panose="020B0604020202020204" pitchFamily="34" charset="0"/>
              </a:rPr>
              <a:t>metodussal</a:t>
            </a:r>
            <a:r>
              <a:rPr lang="hu-HU" sz="1000" dirty="0">
                <a:solidFill>
                  <a:schemeClr val="tx1"/>
                </a:solidFill>
                <a:latin typeface="Arial" panose="020B0604020202020204" pitchFamily="34" charset="0"/>
                <a:cs typeface="Arial" panose="020B0604020202020204" pitchFamily="34" charset="0"/>
              </a:rPr>
              <a:t> amire később még szükségem lesz.</a:t>
            </a:r>
          </a:p>
        </p:txBody>
      </p:sp>
      <p:sp>
        <p:nvSpPr>
          <p:cNvPr id="21" name="Szabadkézi sokszög: alakzat 20">
            <a:extLst>
              <a:ext uri="{FF2B5EF4-FFF2-40B4-BE49-F238E27FC236}">
                <a16:creationId xmlns:a16="http://schemas.microsoft.com/office/drawing/2014/main" id="{87518CF3-0B63-4010-B032-038E6BC9445C}"/>
              </a:ext>
            </a:extLst>
          </p:cNvPr>
          <p:cNvSpPr/>
          <p:nvPr/>
        </p:nvSpPr>
        <p:spPr>
          <a:xfrm>
            <a:off x="9205654" y="432954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a:t>
            </a:r>
            <a:r>
              <a:rPr lang="hu-HU" sz="1000" dirty="0" err="1">
                <a:solidFill>
                  <a:schemeClr val="tx1"/>
                </a:solidFill>
                <a:latin typeface="Arial" panose="020B0604020202020204" pitchFamily="34" charset="0"/>
                <a:cs typeface="Arial" panose="020B0604020202020204" pitchFamily="34" charset="0"/>
              </a:rPr>
              <a:t>PostPlotter</a:t>
            </a:r>
            <a:r>
              <a:rPr lang="hu-HU" sz="1000" dirty="0">
                <a:solidFill>
                  <a:schemeClr val="tx1"/>
                </a:solidFill>
                <a:latin typeface="Arial" panose="020B0604020202020204" pitchFamily="34" charset="0"/>
                <a:cs typeface="Arial" panose="020B0604020202020204" pitchFamily="34" charset="0"/>
              </a:rPr>
              <a:t> osztályt kibővítettem</a:t>
            </a:r>
          </a:p>
        </p:txBody>
      </p:sp>
      <p:sp>
        <p:nvSpPr>
          <p:cNvPr id="26" name="Szabadkézi sokszög: alakzat 25">
            <a:extLst>
              <a:ext uri="{FF2B5EF4-FFF2-40B4-BE49-F238E27FC236}">
                <a16:creationId xmlns:a16="http://schemas.microsoft.com/office/drawing/2014/main" id="{8D6B79FC-BED1-4422-A856-3665977AAE72}"/>
              </a:ext>
            </a:extLst>
          </p:cNvPr>
          <p:cNvSpPr/>
          <p:nvPr/>
        </p:nvSpPr>
        <p:spPr>
          <a:xfrm>
            <a:off x="8734370"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Ezt még meg kell vizsgálni.</a:t>
            </a:r>
          </a:p>
        </p:txBody>
      </p:sp>
      <p:sp>
        <p:nvSpPr>
          <p:cNvPr id="28" name="Szabadkézi sokszög: alakzat 27">
            <a:extLst>
              <a:ext uri="{FF2B5EF4-FFF2-40B4-BE49-F238E27FC236}">
                <a16:creationId xmlns:a16="http://schemas.microsoft.com/office/drawing/2014/main" id="{68CB293F-5593-4D52-BE1F-E7F581E41BAB}"/>
              </a:ext>
            </a:extLst>
          </p:cNvPr>
          <p:cNvSpPr/>
          <p:nvPr/>
        </p:nvSpPr>
        <p:spPr>
          <a:xfrm>
            <a:off x="8822743"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 persze csak sejtés</a:t>
            </a:r>
          </a:p>
        </p:txBody>
      </p:sp>
      <p:sp>
        <p:nvSpPr>
          <p:cNvPr id="15" name="Téglalap: szamárfül 14">
            <a:extLst>
              <a:ext uri="{FF2B5EF4-FFF2-40B4-BE49-F238E27FC236}">
                <a16:creationId xmlns:a16="http://schemas.microsoft.com/office/drawing/2014/main" id="{4B4317F0-653E-478C-89A1-704888C4864C}"/>
              </a:ext>
            </a:extLst>
          </p:cNvPr>
          <p:cNvSpPr/>
          <p:nvPr/>
        </p:nvSpPr>
        <p:spPr>
          <a:xfrm>
            <a:off x="928309" y="1990416"/>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vizsgálat még hátra van.</a:t>
            </a:r>
            <a:br>
              <a:rPr lang="hu-HU" sz="1200" dirty="0">
                <a:latin typeface="Arial Nova Cond" panose="020B0506020202020204" pitchFamily="34" charset="0"/>
              </a:rPr>
            </a:br>
            <a:br>
              <a:rPr lang="hu-HU" sz="1200" dirty="0">
                <a:latin typeface="Arial Nova Cond" panose="020B0506020202020204" pitchFamily="34" charset="0"/>
              </a:rPr>
            </a:br>
            <a:r>
              <a:rPr lang="hu-HU" sz="1200" dirty="0">
                <a:latin typeface="Arial Nova Cond" panose="020B0506020202020204" pitchFamily="34" charset="0"/>
              </a:rPr>
              <a:t>Pár érdekes észrevételem azonban már most van.</a:t>
            </a:r>
            <a:endParaRPr lang="hu-HU" sz="1200" dirty="0">
              <a:solidFill>
                <a:schemeClr val="bg1"/>
              </a:solidFill>
              <a:latin typeface="Arial Nova Cond" panose="020B0506020202020204" pitchFamily="34" charset="0"/>
            </a:endParaRPr>
          </a:p>
        </p:txBody>
      </p:sp>
      <p:sp>
        <p:nvSpPr>
          <p:cNvPr id="16" name="Szabadkézi sokszög: alakzat 15">
            <a:extLst>
              <a:ext uri="{FF2B5EF4-FFF2-40B4-BE49-F238E27FC236}">
                <a16:creationId xmlns:a16="http://schemas.microsoft.com/office/drawing/2014/main" id="{C7AC70A7-3532-4C8A-B558-1F155890D595}"/>
              </a:ext>
            </a:extLst>
          </p:cNvPr>
          <p:cNvSpPr/>
          <p:nvPr/>
        </p:nvSpPr>
        <p:spPr>
          <a:xfrm>
            <a:off x="3487554"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Pontosabban azon amelyiken a szenzorok értéke és az NN által adott becslés is rajta van.</a:t>
            </a:r>
          </a:p>
        </p:txBody>
      </p:sp>
      <p:sp>
        <p:nvSpPr>
          <p:cNvPr id="17" name="Szabadkézi sokszög: alakzat 16">
            <a:extLst>
              <a:ext uri="{FF2B5EF4-FFF2-40B4-BE49-F238E27FC236}">
                <a16:creationId xmlns:a16="http://schemas.microsoft.com/office/drawing/2014/main" id="{A452845D-D241-447D-8829-F84856E9F3D8}"/>
              </a:ext>
            </a:extLst>
          </p:cNvPr>
          <p:cNvSpPr/>
          <p:nvPr/>
        </p:nvSpPr>
        <p:spPr>
          <a:xfrm>
            <a:off x="3575927"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Ezt az egyik 3D </a:t>
            </a:r>
            <a:r>
              <a:rPr lang="hu-HU" sz="1000" dirty="0" err="1">
                <a:solidFill>
                  <a:schemeClr val="tx1"/>
                </a:solidFill>
                <a:latin typeface="Arial" panose="020B0604020202020204" pitchFamily="34" charset="0"/>
                <a:cs typeface="Arial" panose="020B0604020202020204" pitchFamily="34" charset="0"/>
              </a:rPr>
              <a:t>plotton</a:t>
            </a:r>
            <a:r>
              <a:rPr lang="hu-HU" sz="1000" dirty="0">
                <a:solidFill>
                  <a:schemeClr val="tx1"/>
                </a:solidFill>
                <a:latin typeface="Arial" panose="020B0604020202020204" pitchFamily="34" charset="0"/>
                <a:cs typeface="Arial" panose="020B0604020202020204" pitchFamily="34" charset="0"/>
              </a:rPr>
              <a:t> vettem észre</a:t>
            </a:r>
          </a:p>
        </p:txBody>
      </p:sp>
      <p:sp>
        <p:nvSpPr>
          <p:cNvPr id="18" name="Szabadkézi sokszög: alakzat 17">
            <a:extLst>
              <a:ext uri="{FF2B5EF4-FFF2-40B4-BE49-F238E27FC236}">
                <a16:creationId xmlns:a16="http://schemas.microsoft.com/office/drawing/2014/main" id="{97391CAD-EC3F-406D-9A4D-D30A440E82D9}"/>
              </a:ext>
            </a:extLst>
          </p:cNvPr>
          <p:cNvSpPr/>
          <p:nvPr/>
        </p:nvSpPr>
        <p:spPr>
          <a:xfrm>
            <a:off x="6110962" y="56112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nagy rangeben mozog akkor az NN kisebb részletességgel tudja közelíteni azokat a részeket ahol több eset van.</a:t>
            </a:r>
          </a:p>
        </p:txBody>
      </p:sp>
      <p:sp>
        <p:nvSpPr>
          <p:cNvPr id="19" name="Szabadkézi sokszög: alakzat 18">
            <a:extLst>
              <a:ext uri="{FF2B5EF4-FFF2-40B4-BE49-F238E27FC236}">
                <a16:creationId xmlns:a16="http://schemas.microsoft.com/office/drawing/2014/main" id="{E3B05306-55F8-4DBB-9FC3-A9E3387EB064}"/>
              </a:ext>
            </a:extLst>
          </p:cNvPr>
          <p:cNvSpPr/>
          <p:nvPr/>
        </p:nvSpPr>
        <p:spPr>
          <a:xfrm>
            <a:off x="6199335" y="561033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 valamelyik szenzor értéke nagyon</a:t>
            </a:r>
          </a:p>
        </p:txBody>
      </p:sp>
      <p:pic>
        <p:nvPicPr>
          <p:cNvPr id="4" name="Kép 3">
            <a:extLst>
              <a:ext uri="{FF2B5EF4-FFF2-40B4-BE49-F238E27FC236}">
                <a16:creationId xmlns:a16="http://schemas.microsoft.com/office/drawing/2014/main" id="{8C609BE5-A350-4962-A41C-B34BFBF2A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889" y="1797866"/>
            <a:ext cx="5448683" cy="3262268"/>
          </a:xfrm>
          <a:prstGeom prst="rect">
            <a:avLst/>
          </a:prstGeom>
        </p:spPr>
      </p:pic>
      <p:sp>
        <p:nvSpPr>
          <p:cNvPr id="27" name="Szabadkézi sokszög: alakzat 26">
            <a:extLst>
              <a:ext uri="{FF2B5EF4-FFF2-40B4-BE49-F238E27FC236}">
                <a16:creationId xmlns:a16="http://schemas.microsoft.com/office/drawing/2014/main" id="{0FA0F396-32BE-4BA9-BDFA-A2514D957AE7}"/>
              </a:ext>
            </a:extLst>
          </p:cNvPr>
          <p:cNvSpPr/>
          <p:nvPr/>
        </p:nvSpPr>
        <p:spPr>
          <a:xfrm>
            <a:off x="9117281" y="3224586"/>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Eltérést is össze lehet majd hasonlítani vele ami két futás közötti különbség összevetésére lesz majd alkalmas.</a:t>
            </a:r>
          </a:p>
        </p:txBody>
      </p:sp>
      <p:sp>
        <p:nvSpPr>
          <p:cNvPr id="30" name="Szabadkézi sokszög: alakzat 29">
            <a:extLst>
              <a:ext uri="{FF2B5EF4-FFF2-40B4-BE49-F238E27FC236}">
                <a16:creationId xmlns:a16="http://schemas.microsoft.com/office/drawing/2014/main" id="{9F36501C-DCF8-4D98-A9BE-FD9B6A8E3E66}"/>
              </a:ext>
            </a:extLst>
          </p:cNvPr>
          <p:cNvSpPr/>
          <p:nvPr/>
        </p:nvSpPr>
        <p:spPr>
          <a:xfrm>
            <a:off x="9205654" y="322363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 célváltozót a középértéktől való</a:t>
            </a:r>
          </a:p>
        </p:txBody>
      </p:sp>
    </p:spTree>
    <p:extLst>
      <p:ext uri="{BB962C8B-B14F-4D97-AF65-F5344CB8AC3E}">
        <p14:creationId xmlns:p14="http://schemas.microsoft.com/office/powerpoint/2010/main" val="406466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3996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pic>
        <p:nvPicPr>
          <p:cNvPr id="10" name="Kép 9">
            <a:extLst>
              <a:ext uri="{FF2B5EF4-FFF2-40B4-BE49-F238E27FC236}">
                <a16:creationId xmlns:a16="http://schemas.microsoft.com/office/drawing/2014/main" id="{3DBDA34E-FC2C-4177-B073-F049D1E9C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4</a:t>
            </a:fld>
            <a:endParaRPr lang="en-GB" dirty="0"/>
          </a:p>
        </p:txBody>
      </p:sp>
      <p:sp>
        <p:nvSpPr>
          <p:cNvPr id="23" name="Szöveg helye 14">
            <a:extLst>
              <a:ext uri="{FF2B5EF4-FFF2-40B4-BE49-F238E27FC236}">
                <a16:creationId xmlns:a16="http://schemas.microsoft.com/office/drawing/2014/main" id="{4624048F-FC9B-409D-937B-8CD29919432C}"/>
              </a:ext>
            </a:extLst>
          </p:cNvPr>
          <p:cNvSpPr txBox="1">
            <a:spLocks/>
          </p:cNvSpPr>
          <p:nvPr/>
        </p:nvSpPr>
        <p:spPr>
          <a:xfrm>
            <a:off x="3544430" y="542669"/>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Time-</a:t>
            </a:r>
            <a:r>
              <a:rPr lang="hu-HU" sz="2400" dirty="0" err="1">
                <a:solidFill>
                  <a:schemeClr val="bg1"/>
                </a:solidFill>
                <a:latin typeface="Arial" panose="020B0604020202020204" pitchFamily="34" charset="0"/>
                <a:cs typeface="Arial" panose="020B0604020202020204" pitchFamily="34" charset="0"/>
              </a:rPr>
              <a:t>Series</a:t>
            </a:r>
            <a:br>
              <a:rPr lang="hu-HU" sz="2400" dirty="0">
                <a:solidFill>
                  <a:schemeClr val="bg1"/>
                </a:solidFill>
                <a:latin typeface="Arial" panose="020B0604020202020204" pitchFamily="34" charset="0"/>
                <a:cs typeface="Arial" panose="020B0604020202020204" pitchFamily="34" charset="0"/>
              </a:rPr>
            </a:br>
            <a:r>
              <a:rPr lang="hu-HU" dirty="0" err="1">
                <a:solidFill>
                  <a:schemeClr val="bg1"/>
                </a:solidFill>
                <a:latin typeface="Calibri Light" panose="020F0302020204030204" pitchFamily="34" charset="0"/>
                <a:cs typeface="Calibri Light" panose="020F0302020204030204" pitchFamily="34" charset="0"/>
              </a:rPr>
              <a:t>pattern</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recognition</a:t>
            </a:r>
            <a:endParaRPr lang="hu-HU" dirty="0">
              <a:solidFill>
                <a:schemeClr val="bg1"/>
              </a:solidFill>
              <a:latin typeface="Calibri Light" panose="020F0302020204030204" pitchFamily="34" charset="0"/>
              <a:cs typeface="Calibri Light" panose="020F0302020204030204" pitchFamily="34" charset="0"/>
            </a:endParaRPr>
          </a:p>
        </p:txBody>
      </p:sp>
      <p:sp>
        <p:nvSpPr>
          <p:cNvPr id="38" name="Téglalap: szamárfül 37">
            <a:extLst>
              <a:ext uri="{FF2B5EF4-FFF2-40B4-BE49-F238E27FC236}">
                <a16:creationId xmlns:a16="http://schemas.microsoft.com/office/drawing/2014/main" id="{1ED3091F-A61B-43AF-9FCB-F9DF499D604D}"/>
              </a:ext>
            </a:extLst>
          </p:cNvPr>
          <p:cNvSpPr/>
          <p:nvPr/>
        </p:nvSpPr>
        <p:spPr>
          <a:xfrm>
            <a:off x="6780329" y="489873"/>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Az a pálya amit először készítettem</a:t>
            </a:r>
            <a:r>
              <a:rPr lang="en-US" sz="1200" b="0" i="0" dirty="0">
                <a:solidFill>
                  <a:srgbClr val="575757"/>
                </a:solidFill>
                <a:effectLst/>
                <a:latin typeface="georgia" panose="02040502050405020303" pitchFamily="18" charset="0"/>
              </a:rPr>
              <a:t> </a:t>
            </a:r>
            <a:r>
              <a:rPr lang="hu-HU" sz="1200" b="0" i="0" dirty="0">
                <a:solidFill>
                  <a:srgbClr val="575757"/>
                </a:solidFill>
                <a:effectLst/>
                <a:latin typeface="georgia" panose="02040502050405020303" pitchFamily="18" charset="0"/>
              </a:rPr>
              <a:t>egyébként tipikusan jól modellezhő és </a:t>
            </a:r>
            <a:r>
              <a:rPr lang="hu-HU" sz="1200" b="0" i="0" dirty="0" err="1">
                <a:solidFill>
                  <a:srgbClr val="575757"/>
                </a:solidFill>
                <a:effectLst/>
                <a:latin typeface="georgia" panose="02040502050405020303" pitchFamily="18" charset="0"/>
              </a:rPr>
              <a:t>autoregresszív</a:t>
            </a:r>
            <a:r>
              <a:rPr lang="hu-HU" sz="1200" b="0" i="0" dirty="0">
                <a:solidFill>
                  <a:srgbClr val="575757"/>
                </a:solidFill>
                <a:effectLst/>
                <a:latin typeface="georgia" panose="02040502050405020303" pitchFamily="18" charset="0"/>
              </a:rPr>
              <a:t>. Ez azt jelenti, hogy bármely időpillanatban a jelenlegi és a korábbi ismeretében tökéletesen meg tudom mondani a következő időpontban mérhető terhelést, annak ismeretében pedig a következőt és így tovább a végtelenségig.</a:t>
            </a:r>
            <a:endParaRPr lang="hu-HU" sz="1200" dirty="0">
              <a:solidFill>
                <a:schemeClr val="bg1"/>
              </a:solidFill>
              <a:latin typeface="Arial Nova Cond" panose="020B0506020202020204" pitchFamily="34" charset="0"/>
            </a:endParaRPr>
          </a:p>
        </p:txBody>
      </p:sp>
      <p:sp>
        <p:nvSpPr>
          <p:cNvPr id="66" name="Szabadkézi sokszög: alakzat 65">
            <a:extLst>
              <a:ext uri="{FF2B5EF4-FFF2-40B4-BE49-F238E27FC236}">
                <a16:creationId xmlns:a16="http://schemas.microsoft.com/office/drawing/2014/main" id="{EB5B87FB-81C1-4241-BC6A-C5A428DE5A5E}"/>
              </a:ext>
            </a:extLst>
          </p:cNvPr>
          <p:cNvSpPr/>
          <p:nvPr/>
        </p:nvSpPr>
        <p:spPr>
          <a:xfrm>
            <a:off x="4073642" y="168058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Hogy először is nézzük meg, hogy milyen képlet alapján állítottam elő a pályát.</a:t>
            </a:r>
          </a:p>
        </p:txBody>
      </p:sp>
      <p:sp>
        <p:nvSpPr>
          <p:cNvPr id="67" name="Szabadkézi sokszög: alakzat 66">
            <a:extLst>
              <a:ext uri="{FF2B5EF4-FFF2-40B4-BE49-F238E27FC236}">
                <a16:creationId xmlns:a16="http://schemas.microsoft.com/office/drawing/2014/main" id="{18856E87-A7D8-481F-9BA5-3B62231E1DC7}"/>
              </a:ext>
            </a:extLst>
          </p:cNvPr>
          <p:cNvSpPr/>
          <p:nvPr/>
        </p:nvSpPr>
        <p:spPr>
          <a:xfrm>
            <a:off x="4073642" y="168058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Ezt úgy kell elképzelni,</a:t>
            </a:r>
          </a:p>
        </p:txBody>
      </p:sp>
      <p:sp>
        <p:nvSpPr>
          <p:cNvPr id="12" name="Téglalap: szamárfül 11">
            <a:extLst>
              <a:ext uri="{FF2B5EF4-FFF2-40B4-BE49-F238E27FC236}">
                <a16:creationId xmlns:a16="http://schemas.microsoft.com/office/drawing/2014/main" id="{7455A935-DF5C-413A-A9EB-223979762731}"/>
              </a:ext>
            </a:extLst>
          </p:cNvPr>
          <p:cNvSpPr/>
          <p:nvPr/>
        </p:nvSpPr>
        <p:spPr>
          <a:xfrm>
            <a:off x="4048668" y="2827378"/>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sz="1200" dirty="0">
              <a:solidFill>
                <a:schemeClr val="bg1"/>
              </a:solidFill>
              <a:latin typeface="Arial Nova Cond" panose="020B0506020202020204" pitchFamily="34" charset="0"/>
            </a:endParaRPr>
          </a:p>
          <a:p>
            <a:pPr algn="ctr"/>
            <a:r>
              <a:rPr lang="hu-HU" sz="1200" dirty="0">
                <a:solidFill>
                  <a:srgbClr val="575757"/>
                </a:solidFill>
                <a:latin typeface="georgia" panose="02040502050405020303" pitchFamily="18" charset="0"/>
              </a:rPr>
              <a:t>y</a:t>
            </a:r>
            <a:r>
              <a:rPr lang="hu-HU" sz="1200" b="0" i="0" dirty="0">
                <a:solidFill>
                  <a:srgbClr val="575757"/>
                </a:solidFill>
                <a:effectLst/>
                <a:latin typeface="georgia" panose="02040502050405020303" pitchFamily="18" charset="0"/>
              </a:rPr>
              <a:t> = </a:t>
            </a:r>
            <a:r>
              <a:rPr lang="en-US" sz="1200" b="0" i="0" dirty="0">
                <a:solidFill>
                  <a:srgbClr val="575757"/>
                </a:solidFill>
                <a:effectLst/>
                <a:latin typeface="georgia" panose="02040502050405020303" pitchFamily="18" charset="0"/>
              </a:rPr>
              <a:t>30*(sin(</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/180)) + </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 * 0.3 + 30 * cos(</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/30) + 50 * sin(</a:t>
            </a:r>
            <a:r>
              <a:rPr lang="hu-HU" sz="1200" b="0" i="0" dirty="0">
                <a:solidFill>
                  <a:srgbClr val="575757"/>
                </a:solidFill>
                <a:effectLst/>
                <a:latin typeface="georgia" panose="02040502050405020303" pitchFamily="18" charset="0"/>
              </a:rPr>
              <a:t>x</a:t>
            </a:r>
            <a:r>
              <a:rPr lang="en-US" sz="1200" b="0" i="0" dirty="0">
                <a:solidFill>
                  <a:srgbClr val="575757"/>
                </a:solidFill>
                <a:effectLst/>
                <a:latin typeface="georgia" panose="02040502050405020303" pitchFamily="18" charset="0"/>
              </a:rPr>
              <a:t>/90)</a:t>
            </a:r>
            <a:endParaRPr lang="hu-HU" sz="1200" dirty="0">
              <a:solidFill>
                <a:schemeClr val="bg1"/>
              </a:solidFill>
              <a:latin typeface="Arial Nova Cond" panose="020B0506020202020204" pitchFamily="34" charset="0"/>
            </a:endParaRPr>
          </a:p>
        </p:txBody>
      </p:sp>
      <p:sp>
        <p:nvSpPr>
          <p:cNvPr id="20" name="Szabadkézi sokszög: alakzat 19">
            <a:extLst>
              <a:ext uri="{FF2B5EF4-FFF2-40B4-BE49-F238E27FC236}">
                <a16:creationId xmlns:a16="http://schemas.microsoft.com/office/drawing/2014/main" id="{2961F0AA-549D-4816-AC8A-1F8D0DFBA67A}"/>
              </a:ext>
            </a:extLst>
          </p:cNvPr>
          <p:cNvSpPr/>
          <p:nvPr/>
        </p:nvSpPr>
        <p:spPr>
          <a:xfrm>
            <a:off x="8211567" y="273348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1130.4 </a:t>
            </a:r>
            <a:r>
              <a:rPr lang="hu-HU" sz="1000" dirty="0" err="1">
                <a:solidFill>
                  <a:schemeClr val="tx1"/>
                </a:solidFill>
                <a:latin typeface="Arial" panose="020B0604020202020204" pitchFamily="34" charset="0"/>
                <a:cs typeface="Arial" panose="020B0604020202020204" pitchFamily="34" charset="0"/>
              </a:rPr>
              <a:t>periodusa</a:t>
            </a:r>
            <a:r>
              <a:rPr lang="hu-HU" sz="1000" dirty="0">
                <a:solidFill>
                  <a:schemeClr val="tx1"/>
                </a:solidFill>
                <a:latin typeface="Arial" panose="020B0604020202020204" pitchFamily="34" charset="0"/>
                <a:cs typeface="Arial" panose="020B0604020202020204" pitchFamily="34" charset="0"/>
              </a:rPr>
              <a:t> van.</a:t>
            </a:r>
          </a:p>
        </p:txBody>
      </p:sp>
      <p:sp>
        <p:nvSpPr>
          <p:cNvPr id="21" name="Szabadkézi sokszög: alakzat 20">
            <a:extLst>
              <a:ext uri="{FF2B5EF4-FFF2-40B4-BE49-F238E27FC236}">
                <a16:creationId xmlns:a16="http://schemas.microsoft.com/office/drawing/2014/main" id="{2899F342-1D0C-4BED-BD70-082162EE4300}"/>
              </a:ext>
            </a:extLst>
          </p:cNvPr>
          <p:cNvSpPr/>
          <p:nvPr/>
        </p:nvSpPr>
        <p:spPr>
          <a:xfrm>
            <a:off x="8303295" y="273253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360 * 3.14</a:t>
            </a:r>
          </a:p>
        </p:txBody>
      </p:sp>
      <p:sp>
        <p:nvSpPr>
          <p:cNvPr id="17" name="Téglalap: szamárfül 16">
            <a:extLst>
              <a:ext uri="{FF2B5EF4-FFF2-40B4-BE49-F238E27FC236}">
                <a16:creationId xmlns:a16="http://schemas.microsoft.com/office/drawing/2014/main" id="{3FE1F7D3-E236-416F-A69B-2FFFDE826DAC}"/>
              </a:ext>
            </a:extLst>
          </p:cNvPr>
          <p:cNvSpPr/>
          <p:nvPr/>
        </p:nvSpPr>
        <p:spPr>
          <a:xfrm>
            <a:off x="4048668" y="3024092"/>
            <a:ext cx="4876693" cy="2104965"/>
          </a:xfrm>
          <a:prstGeom prst="foldedCorner">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b="0" i="0" dirty="0">
                <a:solidFill>
                  <a:srgbClr val="292929"/>
                </a:solidFill>
                <a:effectLst/>
                <a:latin typeface="Georgia" panose="02040502050405020303" pitchFamily="18" charset="0"/>
              </a:rPr>
              <a:t>An </a:t>
            </a:r>
            <a:r>
              <a:rPr lang="en-US" sz="1200" b="1" i="0" dirty="0">
                <a:solidFill>
                  <a:srgbClr val="292929"/>
                </a:solidFill>
                <a:effectLst/>
                <a:latin typeface="Georgia" panose="02040502050405020303" pitchFamily="18" charset="0"/>
              </a:rPr>
              <a:t>autoregressive model </a:t>
            </a:r>
            <a:r>
              <a:rPr lang="en-US" sz="1200" b="0" i="0" dirty="0">
                <a:solidFill>
                  <a:srgbClr val="292929"/>
                </a:solidFill>
                <a:effectLst/>
                <a:latin typeface="Georgia" panose="02040502050405020303" pitchFamily="18" charset="0"/>
              </a:rPr>
              <a:t>uses a linear combination of past values of the target to make forecasts. Of course, the regression is made against the target itself. Mathematically, an AR(p) model is expressed as:</a:t>
            </a:r>
            <a:endParaRPr lang="hu-HU" sz="1200" dirty="0">
              <a:solidFill>
                <a:schemeClr val="bg1"/>
              </a:solidFill>
              <a:latin typeface="Georgia" panose="02040502050405020303" pitchFamily="18" charset="0"/>
            </a:endParaRPr>
          </a:p>
        </p:txBody>
      </p:sp>
      <p:pic>
        <p:nvPicPr>
          <p:cNvPr id="5" name="Kép 4">
            <a:extLst>
              <a:ext uri="{FF2B5EF4-FFF2-40B4-BE49-F238E27FC236}">
                <a16:creationId xmlns:a16="http://schemas.microsoft.com/office/drawing/2014/main" id="{4AD4232C-7AAA-4046-AAC9-587AC7EA8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9219" y="4401052"/>
            <a:ext cx="3421483" cy="386138"/>
          </a:xfrm>
          <a:prstGeom prst="rect">
            <a:avLst/>
          </a:prstGeom>
        </p:spPr>
      </p:pic>
      <p:sp>
        <p:nvSpPr>
          <p:cNvPr id="15" name="Szabadkézi sokszög: alakzat 14">
            <a:extLst>
              <a:ext uri="{FF2B5EF4-FFF2-40B4-BE49-F238E27FC236}">
                <a16:creationId xmlns:a16="http://schemas.microsoft.com/office/drawing/2014/main" id="{5FCE9FBA-D927-47EB-9024-C660ABFF986B}"/>
              </a:ext>
            </a:extLst>
          </p:cNvPr>
          <p:cNvSpPr/>
          <p:nvPr/>
        </p:nvSpPr>
        <p:spPr>
          <a:xfrm>
            <a:off x="8211567" y="4102540"/>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en-US" sz="1000" dirty="0" err="1">
                <a:solidFill>
                  <a:schemeClr val="tx1"/>
                </a:solidFill>
                <a:latin typeface="Arial" panose="020B0604020202020204" pitchFamily="34" charset="0"/>
                <a:cs typeface="Arial" panose="020B0604020202020204" pitchFamily="34" charset="0"/>
              </a:rPr>
              <a:t>Ez</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egy</a:t>
            </a:r>
            <a:r>
              <a:rPr lang="en-US" sz="1000" dirty="0">
                <a:solidFill>
                  <a:schemeClr val="tx1"/>
                </a:solidFill>
                <a:latin typeface="Arial" panose="020B0604020202020204" pitchFamily="34" charset="0"/>
                <a:cs typeface="Arial" panose="020B0604020202020204" pitchFamily="34" charset="0"/>
              </a:rPr>
              <a:t> AR(72) </a:t>
            </a:r>
            <a:r>
              <a:rPr lang="en-US" sz="1000" dirty="0" err="1">
                <a:solidFill>
                  <a:schemeClr val="tx1"/>
                </a:solidFill>
                <a:latin typeface="Arial" panose="020B0604020202020204" pitchFamily="34" charset="0"/>
                <a:cs typeface="Arial" panose="020B0604020202020204" pitchFamily="34" charset="0"/>
              </a:rPr>
              <a:t>egy</a:t>
            </a:r>
            <a:r>
              <a:rPr lang="en-US" sz="1000" dirty="0">
                <a:solidFill>
                  <a:schemeClr val="tx1"/>
                </a:solidFill>
                <a:latin typeface="Arial" panose="020B0604020202020204" pitchFamily="34" charset="0"/>
                <a:cs typeface="Arial" panose="020B0604020202020204" pitchFamily="34" charset="0"/>
              </a:rPr>
              <a:t> 72-ed </a:t>
            </a:r>
            <a:r>
              <a:rPr lang="en-US" sz="1000" dirty="0" err="1">
                <a:solidFill>
                  <a:schemeClr val="tx1"/>
                </a:solidFill>
                <a:latin typeface="Arial" panose="020B0604020202020204" pitchFamily="34" charset="0"/>
                <a:cs typeface="Arial" panose="020B0604020202020204" pitchFamily="34" charset="0"/>
              </a:rPr>
              <a:t>rangú</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autoregresszív</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folyamatként</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leírható</a:t>
            </a:r>
            <a:r>
              <a:rPr lang="en-US" sz="1000" dirty="0">
                <a:solidFill>
                  <a:schemeClr val="tx1"/>
                </a:solidFill>
                <a:latin typeface="Arial" panose="020B0604020202020204" pitchFamily="34" charset="0"/>
                <a:cs typeface="Arial" panose="020B0604020202020204" pitchFamily="34" charset="0"/>
              </a:rPr>
              <a:t>.</a:t>
            </a:r>
            <a:endParaRPr lang="hu-HU" sz="1000" dirty="0">
              <a:solidFill>
                <a:schemeClr val="tx1"/>
              </a:solidFill>
              <a:latin typeface="Arial" panose="020B0604020202020204" pitchFamily="34" charset="0"/>
              <a:cs typeface="Arial" panose="020B0604020202020204" pitchFamily="34" charset="0"/>
            </a:endParaRPr>
          </a:p>
        </p:txBody>
      </p:sp>
      <p:sp>
        <p:nvSpPr>
          <p:cNvPr id="16" name="Szabadkézi sokszög: alakzat 15">
            <a:extLst>
              <a:ext uri="{FF2B5EF4-FFF2-40B4-BE49-F238E27FC236}">
                <a16:creationId xmlns:a16="http://schemas.microsoft.com/office/drawing/2014/main" id="{0D2806DB-560D-4198-BA44-7B021EEF2098}"/>
              </a:ext>
            </a:extLst>
          </p:cNvPr>
          <p:cNvSpPr/>
          <p:nvPr/>
        </p:nvSpPr>
        <p:spPr>
          <a:xfrm>
            <a:off x="8303295" y="4101589"/>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AR(72)</a:t>
            </a:r>
          </a:p>
        </p:txBody>
      </p:sp>
      <p:pic>
        <p:nvPicPr>
          <p:cNvPr id="7" name="Kép 6">
            <a:extLst>
              <a:ext uri="{FF2B5EF4-FFF2-40B4-BE49-F238E27FC236}">
                <a16:creationId xmlns:a16="http://schemas.microsoft.com/office/drawing/2014/main" id="{3442C053-C4D9-49CC-BB67-BA3360D5A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6606" y="2725846"/>
            <a:ext cx="6882066" cy="2643413"/>
          </a:xfrm>
          <a:prstGeom prst="rect">
            <a:avLst/>
          </a:prstGeom>
          <a:solidFill>
            <a:schemeClr val="bg1"/>
          </a:solidFill>
        </p:spPr>
      </p:pic>
      <p:sp>
        <p:nvSpPr>
          <p:cNvPr id="28" name="Téglalap: szamárfül 27">
            <a:extLst>
              <a:ext uri="{FF2B5EF4-FFF2-40B4-BE49-F238E27FC236}">
                <a16:creationId xmlns:a16="http://schemas.microsoft.com/office/drawing/2014/main" id="{361413C2-013E-46A3-9869-2DD0EADEB826}"/>
              </a:ext>
            </a:extLst>
          </p:cNvPr>
          <p:cNvSpPr/>
          <p:nvPr/>
        </p:nvSpPr>
        <p:spPr>
          <a:xfrm>
            <a:off x="6780329" y="370715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Tegyünk </a:t>
            </a:r>
            <a:r>
              <a:rPr lang="hu-HU" sz="1200" b="1" i="0" dirty="0" err="1">
                <a:solidFill>
                  <a:srgbClr val="575757"/>
                </a:solidFill>
                <a:effectLst/>
                <a:latin typeface="georgia" panose="02040502050405020303" pitchFamily="18" charset="0"/>
              </a:rPr>
              <a:t>tallonba</a:t>
            </a:r>
            <a:r>
              <a:rPr lang="hu-HU" sz="1200" b="1" i="0" dirty="0">
                <a:solidFill>
                  <a:srgbClr val="575757"/>
                </a:solidFill>
                <a:effectLst/>
                <a:latin typeface="georgia" panose="02040502050405020303" pitchFamily="18" charset="0"/>
              </a:rPr>
              <a:t> ezt az elképzelést. </a:t>
            </a:r>
            <a:r>
              <a:rPr lang="hu-HU" sz="1200" b="0" i="0" dirty="0">
                <a:solidFill>
                  <a:srgbClr val="575757"/>
                </a:solidFill>
                <a:effectLst/>
                <a:latin typeface="georgia" panose="02040502050405020303" pitchFamily="18" charset="0"/>
              </a:rPr>
              <a:t>Jó ha tudunk róla mert számos szerző próbálkozott a módszerrel – ezért a mindig meg fogom említeni – de felejtsük is el a mi módszerünk nem arra fog építeni, hogy a terhelésben valamilyen mintázat van, hanem hogy a rendszer állapota és a kiszolgálási idő között van valamilyen nem ismert de feltérképezhető kapcsolat.</a:t>
            </a:r>
            <a:endParaRPr lang="hu-HU" sz="1200" dirty="0">
              <a:solidFill>
                <a:schemeClr val="bg1"/>
              </a:solidFill>
              <a:latin typeface="Arial Nova Cond" panose="020B0506020202020204" pitchFamily="34" charset="0"/>
            </a:endParaRPr>
          </a:p>
        </p:txBody>
      </p:sp>
      <p:sp>
        <p:nvSpPr>
          <p:cNvPr id="29" name="Téglalap: szamárfül 28">
            <a:extLst>
              <a:ext uri="{FF2B5EF4-FFF2-40B4-BE49-F238E27FC236}">
                <a16:creationId xmlns:a16="http://schemas.microsoft.com/office/drawing/2014/main" id="{889FB166-449C-4064-A6A3-6EF30853A6A6}"/>
              </a:ext>
            </a:extLst>
          </p:cNvPr>
          <p:cNvSpPr/>
          <p:nvPr/>
        </p:nvSpPr>
        <p:spPr>
          <a:xfrm>
            <a:off x="1689290" y="3707151"/>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A rendszer maga az út. </a:t>
            </a:r>
            <a:r>
              <a:rPr lang="hu-HU" sz="1200" b="0" i="0" dirty="0">
                <a:solidFill>
                  <a:srgbClr val="575757"/>
                </a:solidFill>
                <a:effectLst/>
                <a:latin typeface="georgia" panose="02040502050405020303" pitchFamily="18" charset="0"/>
              </a:rPr>
              <a:t>A távolságmérő szenzorokból jövő adatok a rendszer bemenete. A célfüggvény az út közepétől való távolság minimalizálása. A rendszer kimenete a kocsi pozíciójának az elmozdítása egy megadott értéktartományon belül </a:t>
            </a:r>
            <a:r>
              <a:rPr lang="hu-HU" sz="1200" b="0" i="0" dirty="0" err="1">
                <a:solidFill>
                  <a:srgbClr val="575757"/>
                </a:solidFill>
                <a:effectLst/>
                <a:latin typeface="georgia" panose="02040502050405020303" pitchFamily="18" charset="0"/>
              </a:rPr>
              <a:t>pl</a:t>
            </a:r>
            <a:r>
              <a:rPr lang="hu-HU" sz="1200" b="0" i="0" dirty="0">
                <a:solidFill>
                  <a:srgbClr val="575757"/>
                </a:solidFill>
                <a:effectLst/>
                <a:latin typeface="georgia" panose="02040502050405020303" pitchFamily="18" charset="0"/>
              </a:rPr>
              <a:t>: [-10, 10]</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86840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6" grpId="0" animBg="1"/>
      <p:bldP spid="67" grpId="0" animBg="1"/>
      <p:bldP spid="20" grpId="0" animBg="1"/>
      <p:bldP spid="21" grpId="0" animBg="1"/>
      <p:bldP spid="17" grpId="0" animBg="1"/>
      <p:bldP spid="15" grpId="0" animBg="1"/>
      <p:bldP spid="16"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descr="A képen háló látható&#10;&#10;Automatikusan generált leírás">
            <a:extLst>
              <a:ext uri="{FF2B5EF4-FFF2-40B4-BE49-F238E27FC236}">
                <a16:creationId xmlns:a16="http://schemas.microsoft.com/office/drawing/2014/main" id="{B7B7332F-71BE-4DF1-8FF7-6FEAA97B2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7000"/>
                    </a14:imgEffect>
                  </a14:imgLayer>
                </a14:imgProps>
              </a:ext>
              <a:ext uri="{28A0092B-C50C-407E-A947-70E740481C1C}">
                <a14:useLocalDpi xmlns:a14="http://schemas.microsoft.com/office/drawing/2010/main" val="0"/>
              </a:ext>
            </a:extLst>
          </a:blip>
          <a:stretch>
            <a:fillRect/>
          </a:stretch>
        </p:blipFill>
        <p:spPr>
          <a:xfrm>
            <a:off x="0" y="-3182798"/>
            <a:ext cx="13475043" cy="10040798"/>
          </a:xfrm>
          <a:prstGeom prst="rect">
            <a:avLst/>
          </a:prstGeom>
          <a:effectLst>
            <a:softEdge rad="0"/>
          </a:effectLst>
        </p:spPr>
      </p:pic>
      <p:pic>
        <p:nvPicPr>
          <p:cNvPr id="7" name="Kép 6" descr="A képen szöveg látható&#10;&#10;Automatikusan generált leírás">
            <a:extLst>
              <a:ext uri="{FF2B5EF4-FFF2-40B4-BE49-F238E27FC236}">
                <a16:creationId xmlns:a16="http://schemas.microsoft.com/office/drawing/2014/main" id="{B045099C-2CAD-4C03-97FF-D7221EB2C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4262" y="2590800"/>
            <a:ext cx="4943475" cy="1676400"/>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effectLst>
            <a:softEdge rad="152400"/>
          </a:effectLst>
        </p:spPr>
        <p:txBody>
          <a:bodyPr rtlCol="0"/>
          <a:lstStyle/>
          <a:p>
            <a:pPr rtl="0"/>
            <a:fld id="{19B51A1E-902D-48AF-9020-955120F399B6}" type="slidenum">
              <a:rPr lang="en-GB" smtClean="0"/>
              <a:pPr rtl="0"/>
              <a:t>5</a:t>
            </a:fld>
            <a:endParaRPr lang="en-GB" dirty="0"/>
          </a:p>
        </p:txBody>
      </p:sp>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a:effectLst>
            <a:softEdge rad="152400"/>
          </a:effectLst>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5</a:t>
            </a:fld>
            <a:endParaRPr lang="en-GB" dirty="0"/>
          </a:p>
        </p:txBody>
      </p:sp>
      <p:sp>
        <p:nvSpPr>
          <p:cNvPr id="33" name="Téglalap: lekerekített 32">
            <a:extLst>
              <a:ext uri="{FF2B5EF4-FFF2-40B4-BE49-F238E27FC236}">
                <a16:creationId xmlns:a16="http://schemas.microsoft.com/office/drawing/2014/main" id="{720D61AE-B309-40EF-912F-F9457F2717CC}"/>
              </a:ext>
            </a:extLst>
          </p:cNvPr>
          <p:cNvSpPr/>
          <p:nvPr/>
        </p:nvSpPr>
        <p:spPr>
          <a:xfrm>
            <a:off x="6369489"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Egy lehetséges </a:t>
            </a:r>
            <a:r>
              <a:rPr lang="hu-HU" sz="1000" dirty="0" err="1">
                <a:solidFill>
                  <a:schemeClr val="tx1"/>
                </a:solidFill>
                <a:latin typeface="Arial" panose="020B0604020202020204" pitchFamily="34" charset="0"/>
                <a:cs typeface="Arial" panose="020B0604020202020204" pitchFamily="34" charset="0"/>
              </a:rPr>
              <a:t>deffiníció</a:t>
            </a:r>
            <a:r>
              <a:rPr lang="hu-HU" sz="1000" dirty="0">
                <a:solidFill>
                  <a:schemeClr val="tx1"/>
                </a:solidFill>
                <a:latin typeface="Arial" panose="020B0604020202020204" pitchFamily="34" charset="0"/>
                <a:cs typeface="Arial" panose="020B0604020202020204" pitchFamily="34" charset="0"/>
              </a:rPr>
              <a: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 (szerintem az eddigi legjobb)</a:t>
            </a:r>
          </a:p>
        </p:txBody>
      </p:sp>
      <p:sp>
        <p:nvSpPr>
          <p:cNvPr id="34" name="Szabadkézi sokszög: alakzat 33">
            <a:extLst>
              <a:ext uri="{FF2B5EF4-FFF2-40B4-BE49-F238E27FC236}">
                <a16:creationId xmlns:a16="http://schemas.microsoft.com/office/drawing/2014/main" id="{607D0F28-8AA5-4AED-BF4C-CA627754C5E7}"/>
              </a:ext>
            </a:extLst>
          </p:cNvPr>
          <p:cNvSpPr/>
          <p:nvPr/>
        </p:nvSpPr>
        <p:spPr>
          <a:xfrm>
            <a:off x="6369489"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Mi a Gépi Tanulás?</a:t>
            </a:r>
          </a:p>
        </p:txBody>
      </p:sp>
      <p:sp>
        <p:nvSpPr>
          <p:cNvPr id="8" name="Téglalap: szamárfül 7">
            <a:extLst>
              <a:ext uri="{FF2B5EF4-FFF2-40B4-BE49-F238E27FC236}">
                <a16:creationId xmlns:a16="http://schemas.microsoft.com/office/drawing/2014/main" id="{7D314490-65F6-4219-842D-5BB5D30CBA68}"/>
              </a:ext>
            </a:extLst>
          </p:cNvPr>
          <p:cNvSpPr/>
          <p:nvPr/>
        </p:nvSpPr>
        <p:spPr>
          <a:xfrm>
            <a:off x="6780329" y="489873"/>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Most, hogy értjük, mi a feladat </a:t>
            </a:r>
            <a:r>
              <a:rPr lang="hu-HU" sz="1200" b="0" i="0" dirty="0">
                <a:solidFill>
                  <a:srgbClr val="575757"/>
                </a:solidFill>
                <a:effectLst/>
                <a:latin typeface="georgia" panose="02040502050405020303" pitchFamily="18" charset="0"/>
              </a:rPr>
              <a:t>nézzük meg, hogyan kapcsolódik </a:t>
            </a:r>
            <a:r>
              <a:rPr lang="hu-HU" sz="1200" b="0" i="0" dirty="0" err="1">
                <a:solidFill>
                  <a:srgbClr val="575757"/>
                </a:solidFill>
                <a:effectLst/>
                <a:latin typeface="georgia" panose="02040502050405020303" pitchFamily="18" charset="0"/>
              </a:rPr>
              <a:t>ehez</a:t>
            </a:r>
            <a:r>
              <a:rPr lang="hu-HU" sz="1200" b="0" i="0" dirty="0">
                <a:solidFill>
                  <a:srgbClr val="575757"/>
                </a:solidFill>
                <a:effectLst/>
                <a:latin typeface="georgia" panose="02040502050405020303" pitchFamily="18" charset="0"/>
              </a:rPr>
              <a:t> a gépi tanulás és hogy milyen nehézségekkel kell szembenéznünk. Illetve ha valahogy rendszerezni szeretnénk a megoldásunkat, akkor az hogyan kapcsolódik a már ismert gépi tanulási elméletekbe. Mi az azokhoz való viszonya, </a:t>
            </a:r>
            <a:r>
              <a:rPr lang="hu-HU" sz="1200" b="0" i="0" dirty="0" err="1">
                <a:solidFill>
                  <a:srgbClr val="575757"/>
                </a:solidFill>
                <a:effectLst/>
                <a:latin typeface="georgia" panose="02040502050405020303" pitchFamily="18" charset="0"/>
              </a:rPr>
              <a:t>stb</a:t>
            </a:r>
            <a:r>
              <a:rPr lang="hu-HU" sz="1200" b="0" i="0" dirty="0">
                <a:solidFill>
                  <a:srgbClr val="575757"/>
                </a:solidFill>
                <a:effectLst/>
                <a:latin typeface="georgia" panose="02040502050405020303" pitchFamily="18" charset="0"/>
              </a:rPr>
              <a:t>, a mi módszerünk melyik használja és miért és ha nem akkor miért nem. Etc. Erről fognak szólni a következő diák.</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627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Learning</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Hogyan és hol épül be ez a mi</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megoldásunkba.</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6</a:t>
            </a:fld>
            <a:endParaRPr lang="en-GB" dirty="0"/>
          </a:p>
        </p:txBody>
      </p:sp>
      <p:sp>
        <p:nvSpPr>
          <p:cNvPr id="25" name="Szöveg helye 14">
            <a:extLst>
              <a:ext uri="{FF2B5EF4-FFF2-40B4-BE49-F238E27FC236}">
                <a16:creationId xmlns:a16="http://schemas.microsoft.com/office/drawing/2014/main" id="{09F6C8D3-0053-49B0-A4E4-924458CA7309}"/>
              </a:ext>
            </a:extLst>
          </p:cNvPr>
          <p:cNvSpPr txBox="1">
            <a:spLocks/>
          </p:cNvSpPr>
          <p:nvPr/>
        </p:nvSpPr>
        <p:spPr>
          <a:xfrm>
            <a:off x="3544430" y="166962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Supervised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30" name="Szabadkézi sokszög: alakzat 29">
            <a:extLst>
              <a:ext uri="{FF2B5EF4-FFF2-40B4-BE49-F238E27FC236}">
                <a16:creationId xmlns:a16="http://schemas.microsoft.com/office/drawing/2014/main" id="{6D5E588C-A2DE-472F-9A60-B2CB8E3BAA66}"/>
              </a:ext>
            </a:extLst>
          </p:cNvPr>
          <p:cNvSpPr/>
          <p:nvPr/>
        </p:nvSpPr>
        <p:spPr>
          <a:xfrm>
            <a:off x="5772103" y="2075127"/>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Mi egy többrétegű neurális hálót választottunk.</a:t>
            </a:r>
          </a:p>
        </p:txBody>
      </p:sp>
      <p:sp>
        <p:nvSpPr>
          <p:cNvPr id="32" name="Szabadkézi sokszög: alakzat 31">
            <a:extLst>
              <a:ext uri="{FF2B5EF4-FFF2-40B4-BE49-F238E27FC236}">
                <a16:creationId xmlns:a16="http://schemas.microsoft.com/office/drawing/2014/main" id="{BA59D4DA-E587-4CA5-BFF2-536C9C16888F}"/>
              </a:ext>
            </a:extLst>
          </p:cNvPr>
          <p:cNvSpPr/>
          <p:nvPr/>
        </p:nvSpPr>
        <p:spPr>
          <a:xfrm>
            <a:off x="5772103" y="2075127"/>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Ehhez a becsléshez</a:t>
            </a:r>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Továbbá</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ismerjük a hozzájuk tartozó kimeneti változó értékét is</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017921"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Distance</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3             10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60            2</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9" name="Szabadkézi sokszög: alakzat 38">
            <a:extLst>
              <a:ext uri="{FF2B5EF4-FFF2-40B4-BE49-F238E27FC236}">
                <a16:creationId xmlns:a16="http://schemas.microsoft.com/office/drawing/2014/main" id="{DECFA8C2-E98A-46DD-B2FC-B17A630FBC83}"/>
              </a:ext>
            </a:extLst>
          </p:cNvPr>
          <p:cNvSpPr/>
          <p:nvPr/>
        </p:nvSpPr>
        <p:spPr>
          <a:xfrm>
            <a:off x="568373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értékek alapján szeretnénk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becsülni [</a:t>
            </a:r>
            <a:r>
              <a:rPr lang="hu-HU" sz="1000" dirty="0" err="1">
                <a:solidFill>
                  <a:schemeClr val="tx1"/>
                </a:solidFill>
                <a:latin typeface="Arial" panose="020B0604020202020204" pitchFamily="34" charset="0"/>
                <a:cs typeface="Arial" panose="020B0604020202020204" pitchFamily="34" charset="0"/>
              </a:rPr>
              <a:t>Left</a:t>
            </a:r>
            <a:r>
              <a:rPr lang="hu-HU" sz="1000" dirty="0">
                <a:solidFill>
                  <a:schemeClr val="tx1"/>
                </a:solidFill>
                <a:latin typeface="Arial" panose="020B0604020202020204" pitchFamily="34" charset="0"/>
                <a:cs typeface="Arial" panose="020B0604020202020204" pitchFamily="34" charset="0"/>
              </a:rPr>
              <a:t>, Center, </a:t>
            </a:r>
            <a:r>
              <a:rPr lang="hu-HU" sz="1000" dirty="0" err="1">
                <a:solidFill>
                  <a:schemeClr val="tx1"/>
                </a:solidFill>
                <a:latin typeface="Arial" panose="020B0604020202020204" pitchFamily="34" charset="0"/>
                <a:cs typeface="Arial" panose="020B0604020202020204" pitchFamily="34" charset="0"/>
              </a:rPr>
              <a:t>Right</a:t>
            </a:r>
            <a:r>
              <a:rPr lang="hu-HU" sz="1000" dirty="0">
                <a:solidFill>
                  <a:schemeClr val="tx1"/>
                </a:solidFill>
                <a:latin typeface="Arial" panose="020B0604020202020204" pitchFamily="34" charset="0"/>
                <a:cs typeface="Arial" panose="020B0604020202020204" pitchFamily="34" charset="0"/>
              </a:rPr>
              <a:t>]</a:t>
            </a:r>
          </a:p>
        </p:txBody>
      </p:sp>
      <p:sp>
        <p:nvSpPr>
          <p:cNvPr id="40" name="Szabadkézi sokszög: alakzat 39">
            <a:extLst>
              <a:ext uri="{FF2B5EF4-FFF2-40B4-BE49-F238E27FC236}">
                <a16:creationId xmlns:a16="http://schemas.microsoft.com/office/drawing/2014/main" id="{004C9266-8481-40E8-B8D8-E494C2308EBA}"/>
              </a:ext>
            </a:extLst>
          </p:cNvPr>
          <p:cNvSpPr/>
          <p:nvPr/>
        </p:nvSpPr>
        <p:spPr>
          <a:xfrm>
            <a:off x="577545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Ezek alapján</a:t>
            </a:r>
          </a:p>
        </p:txBody>
      </p:sp>
      <p:sp>
        <p:nvSpPr>
          <p:cNvPr id="41" name="Szabadkézi sokszög: alakzat 40">
            <a:extLst>
              <a:ext uri="{FF2B5EF4-FFF2-40B4-BE49-F238E27FC236}">
                <a16:creationId xmlns:a16="http://schemas.microsoft.com/office/drawing/2014/main" id="{0DD0CA76-721F-4651-A7CE-3C8718656EE4}"/>
              </a:ext>
            </a:extLst>
          </p:cNvPr>
          <p:cNvSpPr/>
          <p:nvPr/>
        </p:nvSpPr>
        <p:spPr>
          <a:xfrm>
            <a:off x="9462200" y="3176623"/>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Jelen esetben a </a:t>
            </a:r>
            <a:r>
              <a:rPr lang="hu-HU" sz="1000" dirty="0" err="1">
                <a:solidFill>
                  <a:schemeClr val="tx1"/>
                </a:solidFill>
                <a:latin typeface="Arial" panose="020B0604020202020204" pitchFamily="34" charset="0"/>
                <a:cs typeface="Arial" panose="020B0604020202020204" pitchFamily="34" charset="0"/>
              </a:rPr>
              <a:t>Distance</a:t>
            </a:r>
            <a:r>
              <a:rPr lang="hu-HU" sz="1000" dirty="0">
                <a:solidFill>
                  <a:schemeClr val="tx1"/>
                </a:solidFill>
                <a:latin typeface="Arial" panose="020B0604020202020204" pitchFamily="34" charset="0"/>
                <a:cs typeface="Arial" panose="020B0604020202020204" pitchFamily="34" charset="0"/>
              </a:rPr>
              <a:t> változót.</a:t>
            </a:r>
          </a:p>
        </p:txBody>
      </p:sp>
      <p:sp>
        <p:nvSpPr>
          <p:cNvPr id="42" name="Szabadkézi sokszög: alakzat 41">
            <a:extLst>
              <a:ext uri="{FF2B5EF4-FFF2-40B4-BE49-F238E27FC236}">
                <a16:creationId xmlns:a16="http://schemas.microsoft.com/office/drawing/2014/main" id="{0BC60F4B-400F-4816-8B60-209690839414}"/>
              </a:ext>
            </a:extLst>
          </p:cNvPr>
          <p:cNvSpPr/>
          <p:nvPr/>
        </p:nvSpPr>
        <p:spPr>
          <a:xfrm>
            <a:off x="9553928" y="3175672"/>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Ezeket az értékeket</a:t>
            </a:r>
          </a:p>
        </p:txBody>
      </p:sp>
      <p:sp>
        <p:nvSpPr>
          <p:cNvPr id="47" name="Szabadkézi sokszög: alakzat 46">
            <a:extLst>
              <a:ext uri="{FF2B5EF4-FFF2-40B4-BE49-F238E27FC236}">
                <a16:creationId xmlns:a16="http://schemas.microsoft.com/office/drawing/2014/main" id="{11546FAD-4713-4436-B867-AD5115F35CA7}"/>
              </a:ext>
            </a:extLst>
          </p:cNvPr>
          <p:cNvSpPr/>
          <p:nvPr/>
        </p:nvSpPr>
        <p:spPr>
          <a:xfrm>
            <a:off x="5772103" y="962190"/>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Mert minden időpillanatban ismert a középértéktől való eltérés mértéke és a szenzorokból mért értékek is.</a:t>
            </a:r>
          </a:p>
        </p:txBody>
      </p:sp>
      <p:sp>
        <p:nvSpPr>
          <p:cNvPr id="48" name="Szabadkézi sokszög: alakzat 47">
            <a:extLst>
              <a:ext uri="{FF2B5EF4-FFF2-40B4-BE49-F238E27FC236}">
                <a16:creationId xmlns:a16="http://schemas.microsoft.com/office/drawing/2014/main" id="{A60FC538-C216-41B8-B4AF-9E92F561DD62}"/>
              </a:ext>
            </a:extLst>
          </p:cNvPr>
          <p:cNvSpPr/>
          <p:nvPr/>
        </p:nvSpPr>
        <p:spPr>
          <a:xfrm>
            <a:off x="5772103" y="962190"/>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Azért tehetjük ezt meg</a:t>
            </a:r>
          </a:p>
        </p:txBody>
      </p:sp>
      <p:sp>
        <p:nvSpPr>
          <p:cNvPr id="49" name="Szabadkézi sokszög: alakzat 48">
            <a:extLst>
              <a:ext uri="{FF2B5EF4-FFF2-40B4-BE49-F238E27FC236}">
                <a16:creationId xmlns:a16="http://schemas.microsoft.com/office/drawing/2014/main" id="{DEC475AA-E158-46F0-B124-D05E2A5E3CE8}"/>
              </a:ext>
            </a:extLst>
          </p:cNvPr>
          <p:cNvSpPr/>
          <p:nvPr/>
        </p:nvSpPr>
        <p:spPr>
          <a:xfrm>
            <a:off x="8198971" y="97878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állapottér egy új pontjára lépünk.</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Ezáltal megváltoznak a szenzoros adatok és a távolság is.</a:t>
            </a:r>
          </a:p>
        </p:txBody>
      </p:sp>
      <p:sp>
        <p:nvSpPr>
          <p:cNvPr id="50" name="Szabadkézi sokszög: alakzat 49">
            <a:extLst>
              <a:ext uri="{FF2B5EF4-FFF2-40B4-BE49-F238E27FC236}">
                <a16:creationId xmlns:a16="http://schemas.microsoft.com/office/drawing/2014/main" id="{63609D29-015A-49D2-AD79-9CDC61BE7EE9}"/>
              </a:ext>
            </a:extLst>
          </p:cNvPr>
          <p:cNvSpPr/>
          <p:nvPr/>
        </p:nvSpPr>
        <p:spPr>
          <a:xfrm>
            <a:off x="8290699" y="97783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Minden új lépéssel</a:t>
            </a:r>
          </a:p>
        </p:txBody>
      </p:sp>
      <p:sp>
        <p:nvSpPr>
          <p:cNvPr id="52" name="Téglalap: lekerekített 51">
            <a:extLst>
              <a:ext uri="{FF2B5EF4-FFF2-40B4-BE49-F238E27FC236}">
                <a16:creationId xmlns:a16="http://schemas.microsoft.com/office/drawing/2014/main" id="{2ACAA0CB-529F-44F7-917F-F90E658E5595}"/>
              </a:ext>
            </a:extLst>
          </p:cNvPr>
          <p:cNvSpPr/>
          <p:nvPr/>
        </p:nvSpPr>
        <p:spPr>
          <a:xfrm>
            <a:off x="8304307" y="2087292"/>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Módosítunk a becslést végző függvényen – adaptív tanulás.</a:t>
            </a:r>
          </a:p>
        </p:txBody>
      </p:sp>
      <p:sp>
        <p:nvSpPr>
          <p:cNvPr id="53" name="Szabadkézi sokszög: alakzat 52">
            <a:extLst>
              <a:ext uri="{FF2B5EF4-FFF2-40B4-BE49-F238E27FC236}">
                <a16:creationId xmlns:a16="http://schemas.microsoft.com/office/drawing/2014/main" id="{26273685-886F-4C6C-A024-406A970D05D7}"/>
              </a:ext>
            </a:extLst>
          </p:cNvPr>
          <p:cNvSpPr/>
          <p:nvPr/>
        </p:nvSpPr>
        <p:spPr>
          <a:xfrm>
            <a:off x="8304307" y="1996624"/>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Az új adatok ismeretében</a:t>
            </a:r>
          </a:p>
        </p:txBody>
      </p:sp>
      <p:sp>
        <p:nvSpPr>
          <p:cNvPr id="55" name="Téglalap: lekerekített 54">
            <a:extLst>
              <a:ext uri="{FF2B5EF4-FFF2-40B4-BE49-F238E27FC236}">
                <a16:creationId xmlns:a16="http://schemas.microsoft.com/office/drawing/2014/main" id="{E6A3220D-9ACF-4C8C-8C7F-C4869892C7AB}"/>
              </a:ext>
            </a:extLst>
          </p:cNvPr>
          <p:cNvSpPr/>
          <p:nvPr/>
        </p:nvSpPr>
        <p:spPr>
          <a:xfrm>
            <a:off x="8304307"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Értékeli ki a lehetséges döntéseket és azok következményeit.</a:t>
            </a:r>
          </a:p>
        </p:txBody>
      </p:sp>
      <p:sp>
        <p:nvSpPr>
          <p:cNvPr id="56" name="Szabadkézi sokszög: alakzat 55">
            <a:extLst>
              <a:ext uri="{FF2B5EF4-FFF2-40B4-BE49-F238E27FC236}">
                <a16:creationId xmlns:a16="http://schemas.microsoft.com/office/drawing/2014/main" id="{CAE838F1-E95D-4EB5-8B10-005389725E10}"/>
              </a:ext>
            </a:extLst>
          </p:cNvPr>
          <p:cNvSpPr/>
          <p:nvPr/>
        </p:nvSpPr>
        <p:spPr>
          <a:xfrm>
            <a:off x="8304307"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7. Az új adatok ismeretében</a:t>
            </a:r>
          </a:p>
        </p:txBody>
      </p:sp>
      <p:sp>
        <p:nvSpPr>
          <p:cNvPr id="57" name="Téglalap: lekerekített 56">
            <a:extLst>
              <a:ext uri="{FF2B5EF4-FFF2-40B4-BE49-F238E27FC236}">
                <a16:creationId xmlns:a16="http://schemas.microsoft.com/office/drawing/2014/main" id="{44995726-5AAE-4C60-8552-9B825F8D4ECD}"/>
              </a:ext>
            </a:extLst>
          </p:cNvPr>
          <p:cNvSpPr/>
          <p:nvPr/>
        </p:nvSpPr>
        <p:spPr>
          <a:xfrm>
            <a:off x="5784586" y="4288793"/>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Az állapottér új pontjára kerül és ez egész folyamat kezdődik előröl.</a:t>
            </a:r>
          </a:p>
        </p:txBody>
      </p:sp>
      <p:sp>
        <p:nvSpPr>
          <p:cNvPr id="58" name="Szabadkézi sokszög: alakzat 57">
            <a:extLst>
              <a:ext uri="{FF2B5EF4-FFF2-40B4-BE49-F238E27FC236}">
                <a16:creationId xmlns:a16="http://schemas.microsoft.com/office/drawing/2014/main" id="{14F68858-DF26-4914-BBC1-157F21C8154A}"/>
              </a:ext>
            </a:extLst>
          </p:cNvPr>
          <p:cNvSpPr/>
          <p:nvPr/>
        </p:nvSpPr>
        <p:spPr>
          <a:xfrm>
            <a:off x="5784586" y="4198125"/>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8. Meghozza a döntését</a:t>
            </a:r>
          </a:p>
        </p:txBody>
      </p:sp>
      <p:pic>
        <p:nvPicPr>
          <p:cNvPr id="34" name="Kép 33">
            <a:extLst>
              <a:ext uri="{FF2B5EF4-FFF2-40B4-BE49-F238E27FC236}">
                <a16:creationId xmlns:a16="http://schemas.microsoft.com/office/drawing/2014/main" id="{3F7A958A-5F65-4D8F-BC66-315BB0CF8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Tree>
    <p:extLst>
      <p:ext uri="{BB962C8B-B14F-4D97-AF65-F5344CB8AC3E}">
        <p14:creationId xmlns:p14="http://schemas.microsoft.com/office/powerpoint/2010/main" val="127703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4" grpId="0"/>
      <p:bldP spid="33" grpId="0"/>
      <p:bldP spid="38" grpId="0"/>
      <p:bldP spid="39" grpId="0" animBg="1"/>
      <p:bldP spid="40" grpId="0" animBg="1"/>
      <p:bldP spid="41" grpId="0" animBg="1"/>
      <p:bldP spid="42" grpId="0" animBg="1"/>
      <p:bldP spid="47" grpId="0" animBg="1"/>
      <p:bldP spid="48" grpId="0" animBg="1"/>
      <p:bldP spid="49" grpId="0" animBg="1"/>
      <p:bldP spid="50" grpId="0" animBg="1"/>
      <p:bldP spid="52" grpId="0" animBg="1"/>
      <p:bldP spid="53" grpId="0" animBg="1"/>
      <p:bldP spid="55" grpId="0" animBg="1"/>
      <p:bldP spid="56" grpId="0" animBg="1"/>
      <p:bldP spid="57" grpId="0" animBg="1"/>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Evolution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nem használjuk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7</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Vannak</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bemeneti változóink</a:t>
            </a:r>
          </a:p>
        </p:txBody>
      </p:sp>
      <p:sp>
        <p:nvSpPr>
          <p:cNvPr id="23" name="Szöveg helye 14">
            <a:extLst>
              <a:ext uri="{FF2B5EF4-FFF2-40B4-BE49-F238E27FC236}">
                <a16:creationId xmlns:a16="http://schemas.microsoft.com/office/drawing/2014/main" id="{44BE950D-30C1-4106-9620-D710301A724A}"/>
              </a:ext>
            </a:extLst>
          </p:cNvPr>
          <p:cNvSpPr txBox="1">
            <a:spLocks/>
          </p:cNvSpPr>
          <p:nvPr/>
        </p:nvSpPr>
        <p:spPr>
          <a:xfrm>
            <a:off x="3544430" y="3428782"/>
            <a:ext cx="2413373" cy="2796899"/>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bg1"/>
                </a:solidFill>
                <a:latin typeface="Calibri Light" panose="020F0302020204030204" pitchFamily="34" charset="0"/>
                <a:cs typeface="Calibri Light" panose="020F0302020204030204" pitchFamily="34" charset="0"/>
              </a:rPr>
              <a:t>Time  </a:t>
            </a:r>
            <a:r>
              <a:rPr lang="hu-HU" dirty="0" err="1">
                <a:solidFill>
                  <a:schemeClr val="bg1"/>
                </a:solidFill>
                <a:latin typeface="Calibri Light" panose="020F0302020204030204" pitchFamily="34" charset="0"/>
                <a:cs typeface="Calibri Light" panose="020F0302020204030204" pitchFamily="34" charset="0"/>
              </a:rPr>
              <a:t>Left</a:t>
            </a:r>
            <a:r>
              <a:rPr lang="hu-HU" dirty="0">
                <a:solidFill>
                  <a:schemeClr val="bg1"/>
                </a:solidFill>
                <a:latin typeface="Calibri Light" panose="020F0302020204030204" pitchFamily="34" charset="0"/>
                <a:cs typeface="Calibri Light" panose="020F0302020204030204" pitchFamily="34" charset="0"/>
              </a:rPr>
              <a:t>, Center, </a:t>
            </a:r>
            <a:r>
              <a:rPr lang="hu-HU" dirty="0" err="1">
                <a:solidFill>
                  <a:schemeClr val="bg1"/>
                </a:solidFill>
                <a:latin typeface="Calibri Light" panose="020F0302020204030204" pitchFamily="34" charset="0"/>
                <a:cs typeface="Calibri Light" panose="020F0302020204030204" pitchFamily="34" charset="0"/>
              </a:rPr>
              <a:t>Right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1        50     103      50</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2        49     100      51</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3        44     103      55</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          .         .          . </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58      48     100     52</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59      45     106     59</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   60      42     109     70</a:t>
            </a:r>
          </a:p>
        </p:txBody>
      </p:sp>
      <p:sp>
        <p:nvSpPr>
          <p:cNvPr id="24" name="Szöveg helye 14">
            <a:extLst>
              <a:ext uri="{FF2B5EF4-FFF2-40B4-BE49-F238E27FC236}">
                <a16:creationId xmlns:a16="http://schemas.microsoft.com/office/drawing/2014/main" id="{7F4D596B-C449-48CD-AC85-65D57DA33B07}"/>
              </a:ext>
            </a:extLst>
          </p:cNvPr>
          <p:cNvSpPr txBox="1">
            <a:spLocks/>
          </p:cNvSpPr>
          <p:nvPr/>
        </p:nvSpPr>
        <p:spPr>
          <a:xfrm>
            <a:off x="8017921" y="2594838"/>
            <a:ext cx="274320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nincsek meg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 hozzájuk tartozó kimenti adatok</a:t>
            </a:r>
          </a:p>
        </p:txBody>
      </p:sp>
      <p:sp>
        <p:nvSpPr>
          <p:cNvPr id="33" name="Szöveg helye 14">
            <a:extLst>
              <a:ext uri="{FF2B5EF4-FFF2-40B4-BE49-F238E27FC236}">
                <a16:creationId xmlns:a16="http://schemas.microsoft.com/office/drawing/2014/main" id="{67DA281C-0361-4A1A-A5AF-608A45CD86D5}"/>
              </a:ext>
            </a:extLst>
          </p:cNvPr>
          <p:cNvSpPr txBox="1">
            <a:spLocks/>
          </p:cNvSpPr>
          <p:nvPr/>
        </p:nvSpPr>
        <p:spPr>
          <a:xfrm>
            <a:off x="8700686" y="3854398"/>
            <a:ext cx="834531" cy="1092803"/>
          </a:xfrm>
          <a:prstGeom prst="rect">
            <a:avLst/>
          </a:prstGeom>
          <a:noFill/>
        </p:spPr>
        <p:txBody>
          <a:bodyPr vert="horz" lIns="108000" tIns="72000" rIns="72000" bIns="3600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8800" dirty="0">
                <a:solidFill>
                  <a:schemeClr val="bg1"/>
                </a:solidFill>
                <a:latin typeface="Calibri Light" panose="020F0302020204030204" pitchFamily="34" charset="0"/>
                <a:cs typeface="Calibri Light" panose="020F0302020204030204" pitchFamily="34" charset="0"/>
              </a:rPr>
              <a:t>?</a:t>
            </a:r>
          </a:p>
        </p:txBody>
      </p:sp>
      <p:sp>
        <p:nvSpPr>
          <p:cNvPr id="38" name="Szöveg helye 14">
            <a:extLst>
              <a:ext uri="{FF2B5EF4-FFF2-40B4-BE49-F238E27FC236}">
                <a16:creationId xmlns:a16="http://schemas.microsoft.com/office/drawing/2014/main" id="{7ECEC50C-8A15-4035-B992-B397E1056C69}"/>
              </a:ext>
            </a:extLst>
          </p:cNvPr>
          <p:cNvSpPr txBox="1">
            <a:spLocks/>
          </p:cNvSpPr>
          <p:nvPr/>
        </p:nvSpPr>
        <p:spPr>
          <a:xfrm>
            <a:off x="5590946" y="3973062"/>
            <a:ext cx="2598897" cy="1926747"/>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0" lang="hu-HU" b="0"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keressük azt a függvényt</a:t>
            </a:r>
            <a:br>
              <a:rPr lang="hu-HU" sz="2400" dirty="0">
                <a:solidFill>
                  <a:schemeClr val="bg1"/>
                </a:solidFill>
                <a:latin typeface="Arial" panose="020B0604020202020204" pitchFamily="34" charset="0"/>
                <a:cs typeface="Arial" panose="020B0604020202020204" pitchFamily="34" charset="0"/>
              </a:rPr>
            </a:br>
            <a:r>
              <a:rPr lang="hu-HU" sz="2000" dirty="0">
                <a:solidFill>
                  <a:schemeClr val="bg1"/>
                </a:solidFill>
                <a:latin typeface="Arial" panose="020B0604020202020204" pitchFamily="34" charset="0"/>
                <a:cs typeface="Arial" panose="020B0604020202020204" pitchFamily="34" charset="0"/>
              </a:rPr>
              <a:t>f(</a:t>
            </a:r>
            <a:r>
              <a:rPr lang="hu-HU" sz="2000" dirty="0" err="1">
                <a:solidFill>
                  <a:schemeClr val="bg1"/>
                </a:solidFill>
                <a:latin typeface="Arial" panose="020B0604020202020204" pitchFamily="34" charset="0"/>
                <a:cs typeface="Arial" panose="020B0604020202020204" pitchFamily="34" charset="0"/>
              </a:rPr>
              <a:t>l,c,r</a:t>
            </a:r>
            <a:r>
              <a:rPr lang="hu-HU" sz="2000" dirty="0">
                <a:solidFill>
                  <a:schemeClr val="bg1"/>
                </a:solidFill>
                <a:latin typeface="Arial" panose="020B0604020202020204" pitchFamily="34" charset="0"/>
                <a:cs typeface="Arial" panose="020B0604020202020204" pitchFamily="34" charset="0"/>
              </a:rPr>
              <a:t>) = D</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amelynek a hibája a</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legkisebb</a:t>
            </a:r>
            <a:br>
              <a:rPr lang="hu-HU" dirty="0">
                <a:solidFill>
                  <a:schemeClr val="bg1"/>
                </a:solidFill>
                <a:latin typeface="Calibri Light" panose="020F0302020204030204" pitchFamily="34" charset="0"/>
                <a:cs typeface="Calibri Light" panose="020F0302020204030204" pitchFamily="34" charset="0"/>
              </a:rPr>
            </a:br>
            <a:r>
              <a:rPr lang="hu-HU" sz="2000" dirty="0">
                <a:solidFill>
                  <a:schemeClr val="bg1"/>
                </a:solidFill>
                <a:latin typeface="Arial" panose="020B0604020202020204" pitchFamily="34" charset="0"/>
                <a:cs typeface="Arial" panose="020B0604020202020204" pitchFamily="34" charset="0"/>
              </a:rPr>
              <a:t>L(E)</a:t>
            </a:r>
            <a:r>
              <a:rPr lang="hu-HU" sz="2000" dirty="0" err="1">
                <a:solidFill>
                  <a:schemeClr val="bg1"/>
                </a:solidFill>
                <a:latin typeface="Arial" panose="020B0604020202020204" pitchFamily="34" charset="0"/>
                <a:cs typeface="Arial" panose="020B0604020202020204" pitchFamily="34" charset="0"/>
              </a:rPr>
              <a:t>argmax_min</a:t>
            </a:r>
            <a:endParaRPr lang="hu-HU" sz="2000" dirty="0">
              <a:solidFill>
                <a:schemeClr val="bg1"/>
              </a:solidFill>
              <a:latin typeface="Arial" panose="020B0604020202020204" pitchFamily="34" charset="0"/>
              <a:cs typeface="Arial" panose="020B0604020202020204" pitchFamily="34" charset="0"/>
            </a:endParaRPr>
          </a:p>
        </p:txBody>
      </p:sp>
      <p:sp>
        <p:nvSpPr>
          <p:cNvPr id="36" name="Szöveg helye 14">
            <a:extLst>
              <a:ext uri="{FF2B5EF4-FFF2-40B4-BE49-F238E27FC236}">
                <a16:creationId xmlns:a16="http://schemas.microsoft.com/office/drawing/2014/main" id="{86748769-D3F2-47C1-B8FF-02694F597344}"/>
              </a:ext>
            </a:extLst>
          </p:cNvPr>
          <p:cNvSpPr txBox="1">
            <a:spLocks/>
          </p:cNvSpPr>
          <p:nvPr/>
        </p:nvSpPr>
        <p:spPr>
          <a:xfrm>
            <a:off x="5574406"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Neuro</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Evolution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cxnSp>
        <p:nvCxnSpPr>
          <p:cNvPr id="5" name="Egyenes összekötő nyíllal 4">
            <a:extLst>
              <a:ext uri="{FF2B5EF4-FFF2-40B4-BE49-F238E27FC236}">
                <a16:creationId xmlns:a16="http://schemas.microsoft.com/office/drawing/2014/main" id="{7E9B6304-AD55-4E8A-B162-563999B35A66}"/>
              </a:ext>
            </a:extLst>
          </p:cNvPr>
          <p:cNvCxnSpPr/>
          <p:nvPr/>
        </p:nvCxnSpPr>
        <p:spPr>
          <a:xfrm flipH="1">
            <a:off x="7987779" y="4429843"/>
            <a:ext cx="62282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Szabadkézi sokszög: alakzat 36">
            <a:extLst>
              <a:ext uri="{FF2B5EF4-FFF2-40B4-BE49-F238E27FC236}">
                <a16:creationId xmlns:a16="http://schemas.microsoft.com/office/drawing/2014/main" id="{6F62DB07-0B10-4D70-BF49-013643A401F6}"/>
              </a:ext>
            </a:extLst>
          </p:cNvPr>
          <p:cNvSpPr/>
          <p:nvPr/>
        </p:nvSpPr>
        <p:spPr>
          <a:xfrm>
            <a:off x="9462200" y="398519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Akkor hogyan akarjuk tanítani</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az f(</a:t>
            </a:r>
            <a:r>
              <a:rPr lang="hu-HU" sz="1000" dirty="0" err="1">
                <a:solidFill>
                  <a:schemeClr val="tx1"/>
                </a:solidFill>
                <a:latin typeface="Arial" panose="020B0604020202020204" pitchFamily="34" charset="0"/>
                <a:cs typeface="Arial" panose="020B0604020202020204" pitchFamily="34" charset="0"/>
              </a:rPr>
              <a:t>l,c,r</a:t>
            </a:r>
            <a:r>
              <a:rPr lang="hu-HU" sz="1000" dirty="0">
                <a:solidFill>
                  <a:schemeClr val="tx1"/>
                </a:solidFill>
                <a:latin typeface="Arial" panose="020B0604020202020204" pitchFamily="34" charset="0"/>
                <a:cs typeface="Arial" panose="020B0604020202020204" pitchFamily="34" charset="0"/>
              </a:rPr>
              <a:t>) függvényt?</a:t>
            </a:r>
          </a:p>
        </p:txBody>
      </p:sp>
      <p:sp>
        <p:nvSpPr>
          <p:cNvPr id="43" name="Szabadkézi sokszög: alakzat 42">
            <a:extLst>
              <a:ext uri="{FF2B5EF4-FFF2-40B4-BE49-F238E27FC236}">
                <a16:creationId xmlns:a16="http://schemas.microsoft.com/office/drawing/2014/main" id="{92A7F4B3-5EB5-4701-96F3-8290A0F51EAB}"/>
              </a:ext>
            </a:extLst>
          </p:cNvPr>
          <p:cNvSpPr/>
          <p:nvPr/>
        </p:nvSpPr>
        <p:spPr>
          <a:xfrm>
            <a:off x="9553928" y="398424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 Ha nincsenek kimeneti adatok</a:t>
            </a:r>
          </a:p>
        </p:txBody>
      </p:sp>
      <p:sp>
        <p:nvSpPr>
          <p:cNvPr id="44" name="Téglalap: lekerekített 43">
            <a:extLst>
              <a:ext uri="{FF2B5EF4-FFF2-40B4-BE49-F238E27FC236}">
                <a16:creationId xmlns:a16="http://schemas.microsoft.com/office/drawing/2014/main" id="{824C17BC-87DB-4D6F-923B-61E6BCEF27B0}"/>
              </a:ext>
            </a:extLst>
          </p:cNvPr>
          <p:cNvSpPr/>
          <p:nvPr/>
        </p:nvSpPr>
        <p:spPr>
          <a:xfrm>
            <a:off x="9550574" y="5055927"/>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Hogy nem tanítjuk, hanem</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kiválasztjuk őket.</a:t>
            </a:r>
          </a:p>
        </p:txBody>
      </p:sp>
      <p:sp>
        <p:nvSpPr>
          <p:cNvPr id="45" name="Szabadkézi sokszög: alakzat 44">
            <a:extLst>
              <a:ext uri="{FF2B5EF4-FFF2-40B4-BE49-F238E27FC236}">
                <a16:creationId xmlns:a16="http://schemas.microsoft.com/office/drawing/2014/main" id="{84E4F08E-B3C3-423A-955B-F7F87F3F66AC}"/>
              </a:ext>
            </a:extLst>
          </p:cNvPr>
          <p:cNvSpPr/>
          <p:nvPr/>
        </p:nvSpPr>
        <p:spPr>
          <a:xfrm>
            <a:off x="9550574" y="4965259"/>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A megoldás</a:t>
            </a:r>
          </a:p>
        </p:txBody>
      </p:sp>
      <p:sp>
        <p:nvSpPr>
          <p:cNvPr id="46" name="Szabadkézi sokszög: alakzat 45">
            <a:extLst>
              <a:ext uri="{FF2B5EF4-FFF2-40B4-BE49-F238E27FC236}">
                <a16:creationId xmlns:a16="http://schemas.microsoft.com/office/drawing/2014/main" id="{51A5783A-231A-4204-AD3D-80557FF494B1}"/>
              </a:ext>
            </a:extLst>
          </p:cNvPr>
          <p:cNvSpPr/>
          <p:nvPr/>
        </p:nvSpPr>
        <p:spPr>
          <a:xfrm>
            <a:off x="6861598" y="5055927"/>
            <a:ext cx="2502759" cy="966019"/>
          </a:xfrm>
          <a:custGeom>
            <a:avLst/>
            <a:gdLst>
              <a:gd name="connsiteX0" fmla="*/ 52938 w 2502759"/>
              <a:gd name="connsiteY0" fmla="*/ 0 h 966019"/>
              <a:gd name="connsiteX1" fmla="*/ 2360435 w 2502759"/>
              <a:gd name="connsiteY1" fmla="*/ 0 h 966019"/>
              <a:gd name="connsiteX2" fmla="*/ 2413373 w 2502759"/>
              <a:gd name="connsiteY2" fmla="*/ 52938 h 966019"/>
              <a:gd name="connsiteX3" fmla="*/ 2413373 w 2502759"/>
              <a:gd name="connsiteY3" fmla="*/ 402904 h 966019"/>
              <a:gd name="connsiteX4" fmla="*/ 2502759 w 2502759"/>
              <a:gd name="connsiteY4" fmla="*/ 483009 h 966019"/>
              <a:gd name="connsiteX5" fmla="*/ 2413373 w 2502759"/>
              <a:gd name="connsiteY5" fmla="*/ 563114 h 966019"/>
              <a:gd name="connsiteX6" fmla="*/ 2413373 w 2502759"/>
              <a:gd name="connsiteY6" fmla="*/ 913081 h 966019"/>
              <a:gd name="connsiteX7" fmla="*/ 2360435 w 2502759"/>
              <a:gd name="connsiteY7" fmla="*/ 966019 h 966019"/>
              <a:gd name="connsiteX8" fmla="*/ 52938 w 2502759"/>
              <a:gd name="connsiteY8" fmla="*/ 966019 h 966019"/>
              <a:gd name="connsiteX9" fmla="*/ 0 w 2502759"/>
              <a:gd name="connsiteY9" fmla="*/ 913081 h 966019"/>
              <a:gd name="connsiteX10" fmla="*/ 0 w 2502759"/>
              <a:gd name="connsiteY10" fmla="*/ 52938 h 966019"/>
              <a:gd name="connsiteX11" fmla="*/ 52938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52938" y="0"/>
                </a:moveTo>
                <a:lnTo>
                  <a:pt x="2360435" y="0"/>
                </a:lnTo>
                <a:cubicBezTo>
                  <a:pt x="2389672" y="0"/>
                  <a:pt x="2413373" y="23701"/>
                  <a:pt x="2413373" y="52938"/>
                </a:cubicBezTo>
                <a:lnTo>
                  <a:pt x="2413373" y="402904"/>
                </a:lnTo>
                <a:lnTo>
                  <a:pt x="2502759" y="483009"/>
                </a:lnTo>
                <a:lnTo>
                  <a:pt x="2413373" y="563114"/>
                </a:lnTo>
                <a:lnTo>
                  <a:pt x="2413373" y="913081"/>
                </a:lnTo>
                <a:cubicBezTo>
                  <a:pt x="2413373" y="942318"/>
                  <a:pt x="2389672" y="966019"/>
                  <a:pt x="2360435" y="966019"/>
                </a:cubicBez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000" dirty="0">
                <a:solidFill>
                  <a:prstClr val="black"/>
                </a:solidFill>
                <a:latin typeface="Arial" panose="020B0604020202020204" pitchFamily="34" charset="0"/>
                <a:cs typeface="Arial" panose="020B0604020202020204" pitchFamily="34" charset="0"/>
              </a:rPr>
              <a:t>vagyis azok populációját. A populációban  az e-gyedek eltérőek.</a:t>
            </a:r>
            <a:endParaRPr kumimoji="0" lang="hu-HU"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lgn="ctr"/>
            <a:endParaRPr lang="hu-HU" dirty="0"/>
          </a:p>
        </p:txBody>
      </p:sp>
      <p:sp>
        <p:nvSpPr>
          <p:cNvPr id="51" name="Szabadkézi sokszög: alakzat 50">
            <a:extLst>
              <a:ext uri="{FF2B5EF4-FFF2-40B4-BE49-F238E27FC236}">
                <a16:creationId xmlns:a16="http://schemas.microsoft.com/office/drawing/2014/main" id="{ED49BBBC-EFCC-405F-BD7F-A101984AD08A}"/>
              </a:ext>
            </a:extLst>
          </p:cNvPr>
          <p:cNvSpPr/>
          <p:nvPr/>
        </p:nvSpPr>
        <p:spPr>
          <a:xfrm>
            <a:off x="6861598" y="505592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Létrehozzuk a lehetséges jelölteket</a:t>
            </a:r>
          </a:p>
        </p:txBody>
      </p:sp>
      <p:sp>
        <p:nvSpPr>
          <p:cNvPr id="54" name="Szabadkézi sokszög: alakzat 53">
            <a:extLst>
              <a:ext uri="{FF2B5EF4-FFF2-40B4-BE49-F238E27FC236}">
                <a16:creationId xmlns:a16="http://schemas.microsoft.com/office/drawing/2014/main" id="{38FDCF19-B425-4BBD-AE3C-55535B8D1AE1}"/>
              </a:ext>
            </a:extLst>
          </p:cNvPr>
          <p:cNvSpPr/>
          <p:nvPr/>
        </p:nvSpPr>
        <p:spPr>
          <a:xfrm>
            <a:off x="6843465" y="3942195"/>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az általunk kijelölt pályán és valamilyen metrika </a:t>
            </a:r>
            <a:r>
              <a:rPr lang="hu-HU" sz="1000" dirty="0" err="1">
                <a:solidFill>
                  <a:schemeClr val="tx1"/>
                </a:solidFill>
                <a:latin typeface="Arial" panose="020B0604020202020204" pitchFamily="34" charset="0"/>
                <a:cs typeface="Arial" panose="020B0604020202020204" pitchFamily="34" charset="0"/>
              </a:rPr>
              <a:t>alpján</a:t>
            </a:r>
            <a:r>
              <a:rPr lang="hu-HU" sz="1000" dirty="0">
                <a:solidFill>
                  <a:schemeClr val="tx1"/>
                </a:solidFill>
                <a:latin typeface="Arial" panose="020B0604020202020204" pitchFamily="34" charset="0"/>
                <a:cs typeface="Arial" panose="020B0604020202020204" pitchFamily="34" charset="0"/>
              </a:rPr>
              <a:t> kiválasztjuk a legeredményesebbeket.</a:t>
            </a:r>
          </a:p>
        </p:txBody>
      </p:sp>
      <p:sp>
        <p:nvSpPr>
          <p:cNvPr id="59" name="Szabadkézi sokszög: alakzat 58">
            <a:extLst>
              <a:ext uri="{FF2B5EF4-FFF2-40B4-BE49-F238E27FC236}">
                <a16:creationId xmlns:a16="http://schemas.microsoft.com/office/drawing/2014/main" id="{61DB7BEA-3CDB-4329-9C72-CFFC11AF2DCE}"/>
              </a:ext>
            </a:extLst>
          </p:cNvPr>
          <p:cNvSpPr/>
          <p:nvPr/>
        </p:nvSpPr>
        <p:spPr>
          <a:xfrm>
            <a:off x="6843465" y="3942195"/>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Hagyjuk, hogy végig menjenek</a:t>
            </a:r>
          </a:p>
        </p:txBody>
      </p:sp>
      <p:sp>
        <p:nvSpPr>
          <p:cNvPr id="60" name="Szabadkézi sokszög: alakzat 59">
            <a:extLst>
              <a:ext uri="{FF2B5EF4-FFF2-40B4-BE49-F238E27FC236}">
                <a16:creationId xmlns:a16="http://schemas.microsoft.com/office/drawing/2014/main" id="{D8FF145B-1752-4A7A-BD7E-F0B7809B658E}"/>
              </a:ext>
            </a:extLst>
          </p:cNvPr>
          <p:cNvSpPr/>
          <p:nvPr/>
        </p:nvSpPr>
        <p:spPr>
          <a:xfrm>
            <a:off x="6843465" y="2841811"/>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létrehozunk egy új populációt.</a:t>
            </a:r>
            <a:br>
              <a:rPr lang="hu-HU" sz="1000" dirty="0">
                <a:solidFill>
                  <a:schemeClr val="tx1"/>
                </a:solidFill>
                <a:latin typeface="Arial" panose="020B0604020202020204" pitchFamily="34" charset="0"/>
                <a:cs typeface="Arial" panose="020B0604020202020204" pitchFamily="34" charset="0"/>
              </a:rPr>
            </a:br>
            <a:r>
              <a:rPr lang="hu-HU" sz="1000" dirty="0">
                <a:solidFill>
                  <a:schemeClr val="tx1"/>
                </a:solidFill>
                <a:latin typeface="Arial" panose="020B0604020202020204" pitchFamily="34" charset="0"/>
                <a:cs typeface="Arial" panose="020B0604020202020204" pitchFamily="34" charset="0"/>
              </a:rPr>
              <a:t>Miközben a gyengén teljesítőktől megszabadulnunk.</a:t>
            </a:r>
          </a:p>
        </p:txBody>
      </p:sp>
      <p:sp>
        <p:nvSpPr>
          <p:cNvPr id="61" name="Szabadkézi sokszög: alakzat 60">
            <a:extLst>
              <a:ext uri="{FF2B5EF4-FFF2-40B4-BE49-F238E27FC236}">
                <a16:creationId xmlns:a16="http://schemas.microsoft.com/office/drawing/2014/main" id="{B15FC599-BD24-4382-87D4-8BA43458883B}"/>
              </a:ext>
            </a:extLst>
          </p:cNvPr>
          <p:cNvSpPr/>
          <p:nvPr/>
        </p:nvSpPr>
        <p:spPr>
          <a:xfrm>
            <a:off x="6843465" y="2841811"/>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3. A legjobban teljesítőkből</a:t>
            </a:r>
          </a:p>
        </p:txBody>
      </p:sp>
      <p:sp>
        <p:nvSpPr>
          <p:cNvPr id="62" name="Szabadkézi sokszög: alakzat 61">
            <a:extLst>
              <a:ext uri="{FF2B5EF4-FFF2-40B4-BE49-F238E27FC236}">
                <a16:creationId xmlns:a16="http://schemas.microsoft.com/office/drawing/2014/main" id="{DC92E023-C8EE-4B1E-AC94-C047310BD92D}"/>
              </a:ext>
            </a:extLst>
          </p:cNvPr>
          <p:cNvSpPr/>
          <p:nvPr/>
        </p:nvSpPr>
        <p:spPr>
          <a:xfrm>
            <a:off x="6843465" y="1713174"/>
            <a:ext cx="2413373" cy="1051107"/>
          </a:xfrm>
          <a:custGeom>
            <a:avLst/>
            <a:gdLst>
              <a:gd name="connsiteX0" fmla="*/ 52938 w 2413373"/>
              <a:gd name="connsiteY0" fmla="*/ 0 h 1051107"/>
              <a:gd name="connsiteX1" fmla="*/ 2360435 w 2413373"/>
              <a:gd name="connsiteY1" fmla="*/ 0 h 1051107"/>
              <a:gd name="connsiteX2" fmla="*/ 2413373 w 2413373"/>
              <a:gd name="connsiteY2" fmla="*/ 52938 h 1051107"/>
              <a:gd name="connsiteX3" fmla="*/ 2413373 w 2413373"/>
              <a:gd name="connsiteY3" fmla="*/ 913081 h 1051107"/>
              <a:gd name="connsiteX4" fmla="*/ 2360435 w 2413373"/>
              <a:gd name="connsiteY4" fmla="*/ 966019 h 1051107"/>
              <a:gd name="connsiteX5" fmla="*/ 1282940 w 2413373"/>
              <a:gd name="connsiteY5" fmla="*/ 966019 h 1051107"/>
              <a:gd name="connsiteX6" fmla="*/ 1206686 w 2413373"/>
              <a:gd name="connsiteY6" fmla="*/ 1051107 h 1051107"/>
              <a:gd name="connsiteX7" fmla="*/ 1130433 w 2413373"/>
              <a:gd name="connsiteY7" fmla="*/ 966019 h 1051107"/>
              <a:gd name="connsiteX8" fmla="*/ 52938 w 2413373"/>
              <a:gd name="connsiteY8" fmla="*/ 966019 h 1051107"/>
              <a:gd name="connsiteX9" fmla="*/ 0 w 2413373"/>
              <a:gd name="connsiteY9" fmla="*/ 913081 h 1051107"/>
              <a:gd name="connsiteX10" fmla="*/ 0 w 2413373"/>
              <a:gd name="connsiteY10" fmla="*/ 52938 h 1051107"/>
              <a:gd name="connsiteX11" fmla="*/ 52938 w 2413373"/>
              <a:gd name="connsiteY11" fmla="*/ 0 h 10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3373" h="1051107">
                <a:moveTo>
                  <a:pt x="52938" y="0"/>
                </a:moveTo>
                <a:lnTo>
                  <a:pt x="2360435" y="0"/>
                </a:lnTo>
                <a:cubicBezTo>
                  <a:pt x="2389672" y="0"/>
                  <a:pt x="2413373" y="23701"/>
                  <a:pt x="2413373" y="52938"/>
                </a:cubicBezTo>
                <a:lnTo>
                  <a:pt x="2413373" y="913081"/>
                </a:lnTo>
                <a:cubicBezTo>
                  <a:pt x="2413373" y="942318"/>
                  <a:pt x="2389672" y="966019"/>
                  <a:pt x="2360435" y="966019"/>
                </a:cubicBezTo>
                <a:lnTo>
                  <a:pt x="1282940" y="966019"/>
                </a:lnTo>
                <a:lnTo>
                  <a:pt x="1206686" y="1051107"/>
                </a:lnTo>
                <a:lnTo>
                  <a:pt x="1130433" y="966019"/>
                </a:lnTo>
                <a:lnTo>
                  <a:pt x="52938" y="966019"/>
                </a:lnTo>
                <a:cubicBezTo>
                  <a:pt x="23701" y="966019"/>
                  <a:pt x="0" y="942318"/>
                  <a:pt x="0" y="913081"/>
                </a:cubicBezTo>
                <a:lnTo>
                  <a:pt x="0" y="52938"/>
                </a:lnTo>
                <a:cubicBezTo>
                  <a:pt x="0" y="23701"/>
                  <a:pt x="23701" y="0"/>
                  <a:pt x="52938" y="0"/>
                </a:cubicBezTo>
                <a:close/>
              </a:path>
            </a:pathLst>
          </a:cu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360000" rIns="90000" rtlCol="0" anchor="t" anchorCtr="0">
            <a:noAutofit/>
          </a:bodyPr>
          <a:lstStyle/>
          <a:p>
            <a:r>
              <a:rPr lang="hu-HU" sz="1000" dirty="0">
                <a:solidFill>
                  <a:schemeClr val="tx1"/>
                </a:solidFill>
                <a:latin typeface="Arial" panose="020B0604020202020204" pitchFamily="34" charset="0"/>
                <a:cs typeface="Arial" panose="020B0604020202020204" pitchFamily="34" charset="0"/>
              </a:rPr>
              <a:t>vegyítjük az új populáció tagjainak tulajdonságait. (Keresztezés)</a:t>
            </a:r>
          </a:p>
        </p:txBody>
      </p:sp>
      <p:sp>
        <p:nvSpPr>
          <p:cNvPr id="63" name="Szabadkézi sokszög: alakzat 62">
            <a:extLst>
              <a:ext uri="{FF2B5EF4-FFF2-40B4-BE49-F238E27FC236}">
                <a16:creationId xmlns:a16="http://schemas.microsoft.com/office/drawing/2014/main" id="{53D5FEF5-6CFD-4428-B347-7E49C001C652}"/>
              </a:ext>
            </a:extLst>
          </p:cNvPr>
          <p:cNvSpPr/>
          <p:nvPr/>
        </p:nvSpPr>
        <p:spPr>
          <a:xfrm>
            <a:off x="6843465" y="1713174"/>
            <a:ext cx="2414386"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4. Különböző módokon</a:t>
            </a:r>
          </a:p>
        </p:txBody>
      </p:sp>
      <p:sp>
        <p:nvSpPr>
          <p:cNvPr id="64" name="Szabadkézi sokszög: alakzat 63">
            <a:extLst>
              <a:ext uri="{FF2B5EF4-FFF2-40B4-BE49-F238E27FC236}">
                <a16:creationId xmlns:a16="http://schemas.microsoft.com/office/drawing/2014/main" id="{3A01B69C-7A9E-41FB-B3A8-277581119130}"/>
              </a:ext>
            </a:extLst>
          </p:cNvPr>
          <p:cNvSpPr/>
          <p:nvPr/>
        </p:nvSpPr>
        <p:spPr>
          <a:xfrm>
            <a:off x="9462200" y="1723941"/>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Még véletlenszerűen változtatunk is rajtuk. (Mutáció)</a:t>
            </a:r>
          </a:p>
        </p:txBody>
      </p:sp>
      <p:sp>
        <p:nvSpPr>
          <p:cNvPr id="65" name="Szabadkézi sokszög: alakzat 64">
            <a:extLst>
              <a:ext uri="{FF2B5EF4-FFF2-40B4-BE49-F238E27FC236}">
                <a16:creationId xmlns:a16="http://schemas.microsoft.com/office/drawing/2014/main" id="{B8099AC2-7FE8-4DF3-B9A7-D66FD2EC0D78}"/>
              </a:ext>
            </a:extLst>
          </p:cNvPr>
          <p:cNvSpPr/>
          <p:nvPr/>
        </p:nvSpPr>
        <p:spPr>
          <a:xfrm>
            <a:off x="9553928" y="1722990"/>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5. Ezen túlmenően</a:t>
            </a:r>
          </a:p>
        </p:txBody>
      </p:sp>
      <p:sp>
        <p:nvSpPr>
          <p:cNvPr id="66" name="Téglalap: lekerekített 65">
            <a:extLst>
              <a:ext uri="{FF2B5EF4-FFF2-40B4-BE49-F238E27FC236}">
                <a16:creationId xmlns:a16="http://schemas.microsoft.com/office/drawing/2014/main" id="{EB3DEB3C-88D0-46A0-97DA-887ED8553E6B}"/>
              </a:ext>
            </a:extLst>
          </p:cNvPr>
          <p:cNvSpPr/>
          <p:nvPr/>
        </p:nvSpPr>
        <p:spPr>
          <a:xfrm>
            <a:off x="9550574" y="2878146"/>
            <a:ext cx="2413373" cy="966019"/>
          </a:xfrm>
          <a:prstGeom prst="roundRect">
            <a:avLst>
              <a:gd name="adj" fmla="val 5480"/>
            </a:avLst>
          </a:prstGeom>
          <a:solidFill>
            <a:schemeClr val="bg1"/>
          </a:solidFill>
          <a:ln>
            <a:solidFill>
              <a:schemeClr val="bg1">
                <a:lumMod val="75000"/>
              </a:schemeClr>
            </a:solidFill>
          </a:ln>
          <a:effectLst>
            <a:outerShdw blurRad="1778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9600" tIns="342000" rtlCol="0" anchor="t" anchorCtr="0"/>
          <a:lstStyle/>
          <a:p>
            <a:r>
              <a:rPr lang="hu-HU" sz="1000" dirty="0">
                <a:solidFill>
                  <a:schemeClr val="tx1"/>
                </a:solidFill>
                <a:latin typeface="Arial" panose="020B0604020202020204" pitchFamily="34" charset="0"/>
                <a:cs typeface="Arial" panose="020B0604020202020204" pitchFamily="34" charset="0"/>
              </a:rPr>
              <a:t>Hagyjuk, hogy végrehajtsák az adott feladatot. – És az egész kezdődik </a:t>
            </a:r>
            <a:r>
              <a:rPr lang="hu-HU" sz="1000" dirty="0" err="1">
                <a:solidFill>
                  <a:schemeClr val="tx1"/>
                </a:solidFill>
                <a:latin typeface="Arial" panose="020B0604020202020204" pitchFamily="34" charset="0"/>
                <a:cs typeface="Arial" panose="020B0604020202020204" pitchFamily="34" charset="0"/>
              </a:rPr>
              <a:t>előről</a:t>
            </a:r>
            <a:r>
              <a:rPr lang="hu-HU" sz="1000" dirty="0">
                <a:solidFill>
                  <a:schemeClr val="tx1"/>
                </a:solidFill>
                <a:latin typeface="Arial" panose="020B0604020202020204" pitchFamily="34" charset="0"/>
                <a:cs typeface="Arial" panose="020B0604020202020204" pitchFamily="34" charset="0"/>
              </a:rPr>
              <a:t>.</a:t>
            </a:r>
          </a:p>
        </p:txBody>
      </p:sp>
      <p:sp>
        <p:nvSpPr>
          <p:cNvPr id="67" name="Szabadkézi sokszög: alakzat 66">
            <a:extLst>
              <a:ext uri="{FF2B5EF4-FFF2-40B4-BE49-F238E27FC236}">
                <a16:creationId xmlns:a16="http://schemas.microsoft.com/office/drawing/2014/main" id="{18437F0E-E5F5-40AE-9806-9BC94D2AACA2}"/>
              </a:ext>
            </a:extLst>
          </p:cNvPr>
          <p:cNvSpPr/>
          <p:nvPr/>
        </p:nvSpPr>
        <p:spPr>
          <a:xfrm>
            <a:off x="9550574" y="2787478"/>
            <a:ext cx="2414385" cy="405425"/>
          </a:xfrm>
          <a:custGeom>
            <a:avLst/>
            <a:gdLst>
              <a:gd name="connsiteX0" fmla="*/ 1207193 w 2414385"/>
              <a:gd name="connsiteY0" fmla="*/ 0 h 405425"/>
              <a:gd name="connsiteX1" fmla="*/ 1287298 w 2414385"/>
              <a:gd name="connsiteY1" fmla="*/ 89386 h 405425"/>
              <a:gd name="connsiteX2" fmla="*/ 2361447 w 2414385"/>
              <a:gd name="connsiteY2" fmla="*/ 89386 h 405425"/>
              <a:gd name="connsiteX3" fmla="*/ 2414385 w 2414385"/>
              <a:gd name="connsiteY3" fmla="*/ 153441 h 405425"/>
              <a:gd name="connsiteX4" fmla="*/ 2413848 w 2414385"/>
              <a:gd name="connsiteY4" fmla="*/ 405425 h 405425"/>
              <a:gd name="connsiteX5" fmla="*/ 79 w 2414385"/>
              <a:gd name="connsiteY5" fmla="*/ 404812 h 405425"/>
              <a:gd name="connsiteX6" fmla="*/ 1012 w 2414385"/>
              <a:gd name="connsiteY6" fmla="*/ 153441 h 405425"/>
              <a:gd name="connsiteX7" fmla="*/ 53950 w 2414385"/>
              <a:gd name="connsiteY7" fmla="*/ 89386 h 405425"/>
              <a:gd name="connsiteX8" fmla="*/ 1127088 w 2414385"/>
              <a:gd name="connsiteY8" fmla="*/ 89386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85" h="405425">
                <a:moveTo>
                  <a:pt x="1207193" y="0"/>
                </a:moveTo>
                <a:lnTo>
                  <a:pt x="1287298" y="89386"/>
                </a:lnTo>
                <a:lnTo>
                  <a:pt x="2361447" y="89386"/>
                </a:lnTo>
                <a:cubicBezTo>
                  <a:pt x="2390684" y="89386"/>
                  <a:pt x="2414385" y="118064"/>
                  <a:pt x="2414385" y="153441"/>
                </a:cubicBezTo>
                <a:lnTo>
                  <a:pt x="2413848" y="405425"/>
                </a:lnTo>
                <a:lnTo>
                  <a:pt x="79" y="404812"/>
                </a:lnTo>
                <a:cubicBezTo>
                  <a:pt x="-404" y="321816"/>
                  <a:pt x="1495" y="236437"/>
                  <a:pt x="1012" y="153441"/>
                </a:cubicBezTo>
                <a:cubicBezTo>
                  <a:pt x="1012" y="118064"/>
                  <a:pt x="24713" y="89386"/>
                  <a:pt x="53950" y="89386"/>
                </a:cubicBezTo>
                <a:lnTo>
                  <a:pt x="1127088" y="89386"/>
                </a:ln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tIns="144000" rtlCol="0" anchor="ctr">
            <a:noAutofit/>
          </a:bodyPr>
          <a:lstStyle/>
          <a:p>
            <a:r>
              <a:rPr lang="hu-HU" sz="1000" dirty="0">
                <a:solidFill>
                  <a:schemeClr val="tx1"/>
                </a:solidFill>
                <a:latin typeface="Arial" panose="020B0604020202020204" pitchFamily="34" charset="0"/>
                <a:cs typeface="Arial" panose="020B0604020202020204" pitchFamily="34" charset="0"/>
              </a:rPr>
              <a:t>6. Ismét végig engedjük őket</a:t>
            </a:r>
          </a:p>
        </p:txBody>
      </p:sp>
      <p:sp>
        <p:nvSpPr>
          <p:cNvPr id="68" name="Téglalap: szamárfül 67">
            <a:extLst>
              <a:ext uri="{FF2B5EF4-FFF2-40B4-BE49-F238E27FC236}">
                <a16:creationId xmlns:a16="http://schemas.microsoft.com/office/drawing/2014/main" id="{B333A986-CCDF-4BAF-AC34-C23097E00FE4}"/>
              </a:ext>
            </a:extLst>
          </p:cNvPr>
          <p:cNvSpPr/>
          <p:nvPr/>
        </p:nvSpPr>
        <p:spPr>
          <a:xfrm>
            <a:off x="5352136" y="325520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Mi ennek a megoldásnak a legnagyobb hátránya (különös tekintettel a felhőben történő erőforrások skálázására – mint megoldandó feladatra nézve)?</a:t>
            </a:r>
            <a:endParaRPr lang="hu-HU" sz="1200" dirty="0">
              <a:solidFill>
                <a:schemeClr val="bg1"/>
              </a:solidFill>
              <a:latin typeface="Arial Nova Cond" panose="020B0506020202020204" pitchFamily="34" charset="0"/>
            </a:endParaRPr>
          </a:p>
        </p:txBody>
      </p:sp>
      <p:sp>
        <p:nvSpPr>
          <p:cNvPr id="69" name="Téglalap: szamárfül 68">
            <a:extLst>
              <a:ext uri="{FF2B5EF4-FFF2-40B4-BE49-F238E27FC236}">
                <a16:creationId xmlns:a16="http://schemas.microsoft.com/office/drawing/2014/main" id="{E2FEC65C-FFCA-4D73-8C05-6F24615A5E2B}"/>
              </a:ext>
            </a:extLst>
          </p:cNvPr>
          <p:cNvSpPr/>
          <p:nvPr/>
        </p:nvSpPr>
        <p:spPr>
          <a:xfrm>
            <a:off x="2675902" y="32552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Megköveteli a szimulált (virtuális) környezetet, vagy ha nem akkor a tanulás idejére sok-sok klasztert kell párhuzamosan kiépíteni és visszabontani – amig a jobb oldalon bemutatott tanulási folyamat tart.</a:t>
            </a:r>
            <a:endParaRPr lang="hu-HU" sz="1200" dirty="0">
              <a:solidFill>
                <a:schemeClr val="bg1"/>
              </a:solidFill>
              <a:latin typeface="Arial Nova Cond" panose="020B0506020202020204" pitchFamily="34" charset="0"/>
            </a:endParaRPr>
          </a:p>
        </p:txBody>
      </p:sp>
      <p:sp>
        <p:nvSpPr>
          <p:cNvPr id="71" name="Téglalap: szamárfül 70">
            <a:extLst>
              <a:ext uri="{FF2B5EF4-FFF2-40B4-BE49-F238E27FC236}">
                <a16:creationId xmlns:a16="http://schemas.microsoft.com/office/drawing/2014/main" id="{852F8352-2A42-4C73-88F4-660D25A93D5C}"/>
              </a:ext>
            </a:extLst>
          </p:cNvPr>
          <p:cNvSpPr/>
          <p:nvPr/>
        </p:nvSpPr>
        <p:spPr>
          <a:xfrm>
            <a:off x="2828302" y="3407601"/>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Ha valaki így a leírásom alapján nem tudta megérteni az analógiát de szeretné elképzelni, hogy miről van szó annak ajánlom ez a rövid </a:t>
            </a:r>
            <a:r>
              <a:rPr lang="hu-HU" sz="1200" dirty="0">
                <a:latin typeface="Arial Nova Cond" panose="020B0506020202020204" pitchFamily="34" charset="0"/>
                <a:hlinkClick r:id="rId5"/>
              </a:rPr>
              <a:t>https://www.youtube.com/watch?v=OGHA-elMrxI</a:t>
            </a:r>
            <a:r>
              <a:rPr lang="hu-HU" sz="1200" dirty="0">
                <a:latin typeface="Arial Nova Cond" panose="020B0506020202020204" pitchFamily="34" charset="0"/>
              </a:rPr>
              <a:t>  videót (érdemes belenézni)</a:t>
            </a:r>
            <a:br>
              <a:rPr lang="hu-HU" sz="1200" dirty="0">
                <a:latin typeface="Arial Nova Cond" panose="020B0506020202020204" pitchFamily="34" charset="0"/>
              </a:rPr>
            </a:br>
            <a:endParaRPr lang="hu-HU" sz="1200" dirty="0">
              <a:solidFill>
                <a:schemeClr val="bg1"/>
              </a:solidFill>
              <a:latin typeface="Arial Nova Cond" panose="020B0506020202020204" pitchFamily="34" charset="0"/>
            </a:endParaRP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Téglalap: szamárfül 38">
            <a:extLst>
              <a:ext uri="{FF2B5EF4-FFF2-40B4-BE49-F238E27FC236}">
                <a16:creationId xmlns:a16="http://schemas.microsoft.com/office/drawing/2014/main" id="{E194835E-105E-4678-8459-D34EA6AC9064}"/>
              </a:ext>
            </a:extLst>
          </p:cNvPr>
          <p:cNvSpPr/>
          <p:nvPr/>
        </p:nvSpPr>
        <p:spPr>
          <a:xfrm>
            <a:off x="6818491" y="2575084"/>
            <a:ext cx="4876693" cy="2104965"/>
          </a:xfrm>
          <a:prstGeom prst="foldedCorner">
            <a:avLst/>
          </a:prstGeom>
          <a:solidFill>
            <a:schemeClr val="accent4">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b="1" i="0" dirty="0">
                <a:solidFill>
                  <a:srgbClr val="575757"/>
                </a:solidFill>
                <a:effectLst/>
                <a:latin typeface="georgia" panose="02040502050405020303" pitchFamily="18" charset="0"/>
              </a:rPr>
              <a:t>Ez is </a:t>
            </a:r>
            <a:r>
              <a:rPr lang="hu-HU" sz="1200" b="1" dirty="0">
                <a:solidFill>
                  <a:srgbClr val="575757"/>
                </a:solidFill>
                <a:latin typeface="georgia" panose="02040502050405020303" pitchFamily="18" charset="0"/>
              </a:rPr>
              <a:t>egy lehetséges megoldás lenne, </a:t>
            </a:r>
            <a:r>
              <a:rPr lang="hu-HU" sz="1200" b="0" i="0" dirty="0">
                <a:solidFill>
                  <a:srgbClr val="575757"/>
                </a:solidFill>
                <a:effectLst/>
                <a:latin typeface="georgia" panose="02040502050405020303" pitchFamily="18" charset="0"/>
              </a:rPr>
              <a:t>de azért nem használjuk, mert a tanulásához egy szimulációs környezetre lenne szükség. Azonkívül önmagában nem garantálja, hogy a rendszer adaptív legyen. Az adaptív ez esetben azt jelenti, hogy képes alkalmazkodni addig nem látott helyzetekhez illetve ha a rendszer menetközben megváltozik – ami nem kizárható.</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22815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500"/>
                                        <p:tgtEl>
                                          <p:spTgt spid="6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fade">
                                      <p:cBhvr>
                                        <p:cTn id="10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8" grpId="0"/>
      <p:bldP spid="37" grpId="0" animBg="1"/>
      <p:bldP spid="43" grpId="0" animBg="1"/>
      <p:bldP spid="44" grpId="0" animBg="1"/>
      <p:bldP spid="45" grpId="0" animBg="1"/>
      <p:bldP spid="46" grpId="0" animBg="1"/>
      <p:bldP spid="51" grpId="0" animBg="1"/>
      <p:bldP spid="54"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1" grpId="0" animBg="1"/>
      <p:bldP spid="39" grpId="0" animBg="1"/>
      <p:bldP spid="3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Re-</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inforcement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Ezt mi is használjuk, később bemutatom, hogy milyen formában.</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8</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Ahhoz, hogy megértsük mi a </a:t>
            </a:r>
            <a:r>
              <a:rPr lang="hu-HU" sz="2400" dirty="0" err="1">
                <a:solidFill>
                  <a:schemeClr val="bg1"/>
                </a:solidFill>
                <a:latin typeface="Arial" panose="020B0604020202020204" pitchFamily="34" charset="0"/>
                <a:cs typeface="Arial" panose="020B0604020202020204" pitchFamily="34" charset="0"/>
              </a:rPr>
              <a:t>reinforcement</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learning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hasonlítsuk össze, a </a:t>
            </a:r>
            <a:r>
              <a:rPr lang="hu-HU" dirty="0" err="1">
                <a:solidFill>
                  <a:schemeClr val="bg1"/>
                </a:solidFill>
                <a:latin typeface="Calibri Light" panose="020F0302020204030204" pitchFamily="34" charset="0"/>
                <a:cs typeface="Calibri Light" panose="020F0302020204030204" pitchFamily="34" charset="0"/>
              </a:rPr>
              <a:t>Supervised</a:t>
            </a:r>
            <a:r>
              <a:rPr lang="hu-HU" dirty="0">
                <a:solidFill>
                  <a:schemeClr val="bg1"/>
                </a:solidFill>
                <a:latin typeface="Calibri Light" panose="020F0302020204030204" pitchFamily="34" charset="0"/>
                <a:cs typeface="Calibri Light" panose="020F0302020204030204" pitchFamily="34" charset="0"/>
              </a:rPr>
              <a:t> </a:t>
            </a:r>
            <a:r>
              <a:rPr lang="hu-HU" dirty="0" err="1">
                <a:solidFill>
                  <a:schemeClr val="bg1"/>
                </a:solidFill>
                <a:latin typeface="Calibri Light" panose="020F0302020204030204" pitchFamily="34" charset="0"/>
                <a:cs typeface="Calibri Light" panose="020F0302020204030204" pitchFamily="34" charset="0"/>
              </a:rPr>
              <a:t>Learning-gel</a:t>
            </a:r>
            <a:r>
              <a:rPr lang="hu-HU" dirty="0">
                <a:solidFill>
                  <a:schemeClr val="bg1"/>
                </a:solidFill>
                <a:latin typeface="Calibri Light" panose="020F0302020204030204" pitchFamily="34" charset="0"/>
                <a:cs typeface="Calibri Light" panose="020F0302020204030204" pitchFamily="34" charset="0"/>
              </a:rPr>
              <a:t> és figyeljük meg a különbséget.</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39" name="Szöveg helye 14">
            <a:extLst>
              <a:ext uri="{FF2B5EF4-FFF2-40B4-BE49-F238E27FC236}">
                <a16:creationId xmlns:a16="http://schemas.microsoft.com/office/drawing/2014/main" id="{A84B2D3F-6E57-412F-8208-6B06B55AF567}"/>
              </a:ext>
            </a:extLst>
          </p:cNvPr>
          <p:cNvSpPr txBox="1">
            <a:spLocks/>
          </p:cNvSpPr>
          <p:nvPr/>
        </p:nvSpPr>
        <p:spPr>
          <a:xfrm>
            <a:off x="8004637"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Reinforcement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szimuláció</a:t>
            </a:r>
          </a:p>
        </p:txBody>
      </p:sp>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Ez a </a:t>
            </a:r>
            <a:r>
              <a:rPr lang="hu-HU" sz="1200" dirty="0" err="1">
                <a:latin typeface="Arial Nova Cond" panose="020B0506020202020204" pitchFamily="34" charset="0"/>
              </a:rPr>
              <a:t>topic</a:t>
            </a:r>
            <a:r>
              <a:rPr lang="hu-HU" sz="1200" dirty="0">
                <a:latin typeface="Arial Nova Cond" panose="020B0506020202020204" pitchFamily="34" charset="0"/>
              </a:rPr>
              <a:t> kicsit bonyolultabb annál, minthogy egyetlen dián be lehessen mutatni de én itt most egyetlen egy aspektusát szeretném kiemelni.</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Ez nem hivatalos </a:t>
            </a:r>
            <a:r>
              <a:rPr lang="hu-HU" sz="1000" dirty="0" err="1">
                <a:solidFill>
                  <a:schemeClr val="tx1"/>
                </a:solidFill>
                <a:latin typeface="Arial" panose="020B0604020202020204" pitchFamily="34" charset="0"/>
                <a:cs typeface="Arial" panose="020B0604020202020204" pitchFamily="34" charset="0"/>
              </a:rPr>
              <a:t>deffincíció</a:t>
            </a:r>
            <a:r>
              <a:rPr lang="hu-HU" sz="1000" dirty="0">
                <a:solidFill>
                  <a:schemeClr val="tx1"/>
                </a:solidFill>
                <a:latin typeface="Arial" panose="020B0604020202020204" pitchFamily="34" charset="0"/>
                <a:cs typeface="Arial" panose="020B0604020202020204" pitchFamily="34" charset="0"/>
              </a:rPr>
              <a:t>, ez egy aspektus amit szeretnék kiemelni.</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Hangsúlyozom</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50" name="Szabadkézi sokszög: alakzat 49">
            <a:extLst>
              <a:ext uri="{FF2B5EF4-FFF2-40B4-BE49-F238E27FC236}">
                <a16:creationId xmlns:a16="http://schemas.microsoft.com/office/drawing/2014/main" id="{2CB92A9F-8C48-4B83-A145-994211DE16F7}"/>
              </a:ext>
            </a:extLst>
          </p:cNvPr>
          <p:cNvSpPr/>
          <p:nvPr/>
        </p:nvSpPr>
        <p:spPr>
          <a:xfrm>
            <a:off x="4603369"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Mert ennek a különbségnek rengeteg következménye lesz a későbbiekben</a:t>
            </a:r>
          </a:p>
        </p:txBody>
      </p:sp>
      <p:sp>
        <p:nvSpPr>
          <p:cNvPr id="52" name="Szabadkézi sokszög: alakzat 51">
            <a:extLst>
              <a:ext uri="{FF2B5EF4-FFF2-40B4-BE49-F238E27FC236}">
                <a16:creationId xmlns:a16="http://schemas.microsoft.com/office/drawing/2014/main" id="{C6F1E454-45D2-440A-8A50-6FF429E50997}"/>
              </a:ext>
            </a:extLst>
          </p:cNvPr>
          <p:cNvSpPr/>
          <p:nvPr/>
        </p:nvSpPr>
        <p:spPr>
          <a:xfrm>
            <a:off x="4695097"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Két fontos dolgot kell itt megérteni</a:t>
            </a:r>
          </a:p>
        </p:txBody>
      </p:sp>
      <p:sp>
        <p:nvSpPr>
          <p:cNvPr id="55" name="Szabadkézi sokszög: alakzat 54">
            <a:extLst>
              <a:ext uri="{FF2B5EF4-FFF2-40B4-BE49-F238E27FC236}">
                <a16:creationId xmlns:a16="http://schemas.microsoft.com/office/drawing/2014/main" id="{90CE9A9F-11B9-408C-A080-79B4121DE06B}"/>
              </a:ext>
            </a:extLst>
          </p:cNvPr>
          <p:cNvSpPr/>
          <p:nvPr/>
        </p:nvSpPr>
        <p:spPr>
          <a:xfrm>
            <a:off x="4603369" y="2762759"/>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Az egyes iterációknak semmilyen hatása nincs a következő iterációra nézve – RF-nél ez nem igaz</a:t>
            </a:r>
          </a:p>
        </p:txBody>
      </p:sp>
      <p:sp>
        <p:nvSpPr>
          <p:cNvPr id="56" name="Szabadkézi sokszög: alakzat 55">
            <a:extLst>
              <a:ext uri="{FF2B5EF4-FFF2-40B4-BE49-F238E27FC236}">
                <a16:creationId xmlns:a16="http://schemas.microsoft.com/office/drawing/2014/main" id="{5503E37B-A198-43B8-9CFD-E8BC73FCF350}"/>
              </a:ext>
            </a:extLst>
          </p:cNvPr>
          <p:cNvSpPr/>
          <p:nvPr/>
        </p:nvSpPr>
        <p:spPr>
          <a:xfrm>
            <a:off x="4695097" y="2761808"/>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1. Felügyelt tanulásnál a tanulás során</a:t>
            </a:r>
          </a:p>
        </p:txBody>
      </p:sp>
      <p:sp>
        <p:nvSpPr>
          <p:cNvPr id="58" name="Szabadkézi sokszög: alakzat 57">
            <a:extLst>
              <a:ext uri="{FF2B5EF4-FFF2-40B4-BE49-F238E27FC236}">
                <a16:creationId xmlns:a16="http://schemas.microsoft.com/office/drawing/2014/main" id="{FD5E0F9B-BEB8-4723-8A9D-CAAA51995A52}"/>
              </a:ext>
            </a:extLst>
          </p:cNvPr>
          <p:cNvSpPr/>
          <p:nvPr/>
        </p:nvSpPr>
        <p:spPr>
          <a:xfrm>
            <a:off x="4603369"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Ha a fenti meghatározást fogadjuk el a mi rendszerünk is </a:t>
            </a:r>
            <a:r>
              <a:rPr lang="hu-HU" sz="1000" dirty="0" err="1">
                <a:solidFill>
                  <a:schemeClr val="tx1"/>
                </a:solidFill>
                <a:latin typeface="Arial" panose="020B0604020202020204" pitchFamily="34" charset="0"/>
                <a:cs typeface="Arial" panose="020B0604020202020204" pitchFamily="34" charset="0"/>
              </a:rPr>
              <a:t>reinforcement</a:t>
            </a:r>
            <a:r>
              <a:rPr lang="hu-HU" sz="1000" dirty="0">
                <a:solidFill>
                  <a:schemeClr val="tx1"/>
                </a:solidFill>
                <a:latin typeface="Arial" panose="020B0604020202020204" pitchFamily="34" charset="0"/>
                <a:cs typeface="Arial" panose="020B0604020202020204" pitchFamily="34" charset="0"/>
              </a:rPr>
              <a:t> tanulást végez.</a:t>
            </a:r>
          </a:p>
        </p:txBody>
      </p:sp>
      <p:sp>
        <p:nvSpPr>
          <p:cNvPr id="70" name="Szabadkézi sokszög: alakzat 69">
            <a:extLst>
              <a:ext uri="{FF2B5EF4-FFF2-40B4-BE49-F238E27FC236}">
                <a16:creationId xmlns:a16="http://schemas.microsoft.com/office/drawing/2014/main" id="{FB092C4C-56B2-4DF8-B3A4-DD0930475499}"/>
              </a:ext>
            </a:extLst>
          </p:cNvPr>
          <p:cNvSpPr/>
          <p:nvPr/>
        </p:nvSpPr>
        <p:spPr>
          <a:xfrm>
            <a:off x="4695097" y="4961266"/>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2. Mint később látni fogjuk</a:t>
            </a: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341436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2" name="Szabadkézi sokszög: alakzat 71">
            <a:extLst>
              <a:ext uri="{FF2B5EF4-FFF2-40B4-BE49-F238E27FC236}">
                <a16:creationId xmlns:a16="http://schemas.microsoft.com/office/drawing/2014/main" id="{C6174C0E-2ED6-43FD-A4AE-7D337AB3ED4B}"/>
              </a:ext>
            </a:extLst>
          </p:cNvPr>
          <p:cNvSpPr/>
          <p:nvPr/>
        </p:nvSpPr>
        <p:spPr>
          <a:xfrm>
            <a:off x="7234173" y="3846052"/>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Vannak a későbbiek során még fogok szót ejteni és akkor lesz érthető, hogy miért emlegettem fel ezt a témát.</a:t>
            </a:r>
          </a:p>
        </p:txBody>
      </p:sp>
      <p:sp>
        <p:nvSpPr>
          <p:cNvPr id="73" name="Szabadkézi sokszög: alakzat 72">
            <a:extLst>
              <a:ext uri="{FF2B5EF4-FFF2-40B4-BE49-F238E27FC236}">
                <a16:creationId xmlns:a16="http://schemas.microsoft.com/office/drawing/2014/main" id="{21E73F52-C11D-4CC6-AF72-0F51FE980DC7}"/>
              </a:ext>
            </a:extLst>
          </p:cNvPr>
          <p:cNvSpPr/>
          <p:nvPr/>
        </p:nvSpPr>
        <p:spPr>
          <a:xfrm>
            <a:off x="7325901" y="3845101"/>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Arról, hogy ennek milyen implikációi</a:t>
            </a: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78" name="Szabadkézi sokszög: alakzat 77">
            <a:extLst>
              <a:ext uri="{FF2B5EF4-FFF2-40B4-BE49-F238E27FC236}">
                <a16:creationId xmlns:a16="http://schemas.microsoft.com/office/drawing/2014/main" id="{7D937B43-8322-466E-AD5A-778C24DC800A}"/>
              </a:ext>
            </a:extLst>
          </p:cNvPr>
          <p:cNvSpPr/>
          <p:nvPr/>
        </p:nvSpPr>
        <p:spPr>
          <a:xfrm>
            <a:off x="7228048" y="4962217"/>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Erről fognak szólni a későbbi diák.</a:t>
            </a:r>
          </a:p>
        </p:txBody>
      </p:sp>
    </p:spTree>
    <p:extLst>
      <p:ext uri="{BB962C8B-B14F-4D97-AF65-F5344CB8AC3E}">
        <p14:creationId xmlns:p14="http://schemas.microsoft.com/office/powerpoint/2010/main" val="243748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fade">
                                      <p:cBhvr>
                                        <p:cTn id="64" dur="500"/>
                                        <p:tgtEl>
                                          <p:spTgt spid="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fade">
                                      <p:cBhvr>
                                        <p:cTn id="67" dur="500"/>
                                        <p:tgtEl>
                                          <p:spTgt spid="7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P spid="47" grpId="0" animBg="1"/>
      <p:bldP spid="48" grpId="0" animBg="1"/>
      <p:bldP spid="50" grpId="0" animBg="1"/>
      <p:bldP spid="52" grpId="0" animBg="1"/>
      <p:bldP spid="55" grpId="0" animBg="1"/>
      <p:bldP spid="56" grpId="0" animBg="1"/>
      <p:bldP spid="58" grpId="0" animBg="1"/>
      <p:bldP spid="70" grpId="0" animBg="1"/>
      <p:bldP spid="49" grpId="0" animBg="1"/>
      <p:bldP spid="72" grpId="0" animBg="1"/>
      <p:bldP spid="73" grpId="0" animBg="1"/>
      <p:bldP spid="76" grpId="0" animBg="1"/>
      <p:bldP spid="77"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B7B7332F-71BE-4DF1-8FF7-6FEAA97B2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59" y="-4932086"/>
            <a:ext cx="13468124" cy="10040798"/>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1080363"/>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Elméleti</a:t>
            </a:r>
            <a:br>
              <a:rPr lang="hu-HU" sz="2400" dirty="0">
                <a:solidFill>
                  <a:schemeClr val="bg1"/>
                </a:solidFill>
                <a:latin typeface="Arial" panose="020B0604020202020204" pitchFamily="34" charset="0"/>
                <a:cs typeface="Arial" panose="020B0604020202020204" pitchFamily="34" charset="0"/>
              </a:rPr>
            </a:br>
            <a:r>
              <a:rPr lang="hu-HU" sz="2400" dirty="0">
                <a:solidFill>
                  <a:schemeClr val="bg1"/>
                </a:solidFill>
                <a:latin typeface="Arial" panose="020B0604020202020204" pitchFamily="34" charset="0"/>
                <a:cs typeface="Arial" panose="020B0604020202020204" pitchFamily="34" charset="0"/>
              </a:rPr>
              <a:t>magyarázat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négy féle tanulást típust fogok itt bemutatni. És azt, hogy ezekhez képest miben tél el a miénk a többitől.</a:t>
            </a:r>
          </a:p>
        </p:txBody>
      </p:sp>
      <p:sp>
        <p:nvSpPr>
          <p:cNvPr id="22" name="Szöveg helye 14">
            <a:extLst>
              <a:ext uri="{FF2B5EF4-FFF2-40B4-BE49-F238E27FC236}">
                <a16:creationId xmlns:a16="http://schemas.microsoft.com/office/drawing/2014/main" id="{6DF54632-8D54-47B8-9658-9D0706608B0C}"/>
              </a:ext>
            </a:extLst>
          </p:cNvPr>
          <p:cNvSpPr txBox="1">
            <a:spLocks/>
          </p:cNvSpPr>
          <p:nvPr/>
        </p:nvSpPr>
        <p:spPr>
          <a:xfrm>
            <a:off x="578331" y="4711207"/>
            <a:ext cx="2904562" cy="1514475"/>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br>
              <a:rPr lang="hu-HU" sz="2400" dirty="0">
                <a:solidFill>
                  <a:schemeClr val="bg1"/>
                </a:solidFill>
                <a:latin typeface="Arial" panose="020B0604020202020204" pitchFamily="34" charset="0"/>
                <a:cs typeface="Arial" panose="020B0604020202020204" pitchFamily="34" charset="0"/>
              </a:rPr>
            </a:br>
            <a:r>
              <a:rPr lang="hu-HU" sz="2400" dirty="0" err="1">
                <a:solidFill>
                  <a:schemeClr val="bg1"/>
                </a:solidFill>
                <a:latin typeface="Arial" panose="020B0604020202020204" pitchFamily="34" charset="0"/>
                <a:cs typeface="Arial" panose="020B0604020202020204" pitchFamily="34" charset="0"/>
              </a:rPr>
              <a:t>soultion</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Nézzük át azt megoldást</a:t>
            </a:r>
            <a:br>
              <a:rPr lang="hu-HU" dirty="0">
                <a:solidFill>
                  <a:schemeClr val="bg1"/>
                </a:solidFill>
                <a:latin typeface="Calibri Light" panose="020F0302020204030204" pitchFamily="34" charset="0"/>
                <a:cs typeface="Calibri Light" panose="020F0302020204030204" pitchFamily="34" charset="0"/>
              </a:rPr>
            </a:br>
            <a:r>
              <a:rPr lang="hu-HU" dirty="0">
                <a:solidFill>
                  <a:schemeClr val="bg1"/>
                </a:solidFill>
                <a:latin typeface="Calibri Light" panose="020F0302020204030204" pitchFamily="34" charset="0"/>
                <a:cs typeface="Calibri Light" panose="020F0302020204030204" pitchFamily="34" charset="0"/>
              </a:rPr>
              <a:t>amit mi használunk.</a:t>
            </a:r>
          </a:p>
        </p:txBody>
      </p:sp>
      <p:pic>
        <p:nvPicPr>
          <p:cNvPr id="26" name="Kép 25" descr="A képen clipart látható&#10;&#10;Automatikusan generált leírás">
            <a:extLst>
              <a:ext uri="{FF2B5EF4-FFF2-40B4-BE49-F238E27FC236}">
                <a16:creationId xmlns:a16="http://schemas.microsoft.com/office/drawing/2014/main" id="{B8C6249B-A57C-46EE-8C02-F7E8307C3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80" y="967924"/>
            <a:ext cx="981075" cy="1028700"/>
          </a:xfrm>
          <a:prstGeom prst="rect">
            <a:avLst/>
          </a:prstGeom>
        </p:spPr>
      </p:pic>
      <p:sp>
        <p:nvSpPr>
          <p:cNvPr id="31" name="Dia számának helye 2">
            <a:extLst>
              <a:ext uri="{FF2B5EF4-FFF2-40B4-BE49-F238E27FC236}">
                <a16:creationId xmlns:a16="http://schemas.microsoft.com/office/drawing/2014/main" id="{B5E44D84-D032-4583-91CB-046D8EF4B7B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GB" smtClean="0"/>
              <a:pPr/>
              <a:t>9</a:t>
            </a:fld>
            <a:endParaRPr lang="en-GB" dirty="0"/>
          </a:p>
        </p:txBody>
      </p:sp>
      <p:sp>
        <p:nvSpPr>
          <p:cNvPr id="21" name="Szöveg helye 14">
            <a:extLst>
              <a:ext uri="{FF2B5EF4-FFF2-40B4-BE49-F238E27FC236}">
                <a16:creationId xmlns:a16="http://schemas.microsoft.com/office/drawing/2014/main" id="{9A5B15BC-A3D6-4F9C-B89F-9DE2D8744EE2}"/>
              </a:ext>
            </a:extLst>
          </p:cNvPr>
          <p:cNvSpPr txBox="1">
            <a:spLocks/>
          </p:cNvSpPr>
          <p:nvPr/>
        </p:nvSpPr>
        <p:spPr>
          <a:xfrm>
            <a:off x="3544430" y="2594838"/>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Sokat gondolkoztam azon hogyan lehet nevezni ezt</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Ami szerintem most sokkal fontosabb, hogy megértsük és kísérletezzünk vele.</a:t>
            </a:r>
          </a:p>
        </p:txBody>
      </p:sp>
      <p:pic>
        <p:nvPicPr>
          <p:cNvPr id="35" name="Kép 34">
            <a:extLst>
              <a:ext uri="{FF2B5EF4-FFF2-40B4-BE49-F238E27FC236}">
                <a16:creationId xmlns:a16="http://schemas.microsoft.com/office/drawing/2014/main" id="{6973A638-44B2-44DB-A8F2-8E0604C15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978" y="2574952"/>
            <a:ext cx="2185169" cy="2185169"/>
          </a:xfrm>
          <a:prstGeom prst="rect">
            <a:avLst/>
          </a:prstGeom>
        </p:spPr>
      </p:pic>
      <p:sp>
        <p:nvSpPr>
          <p:cNvPr id="40" name="Téglalap: szamárfül 39">
            <a:extLst>
              <a:ext uri="{FF2B5EF4-FFF2-40B4-BE49-F238E27FC236}">
                <a16:creationId xmlns:a16="http://schemas.microsoft.com/office/drawing/2014/main" id="{AE0D5E00-5C12-41D7-ADD8-554A5BF1D697}"/>
              </a:ext>
            </a:extLst>
          </p:cNvPr>
          <p:cNvSpPr/>
          <p:nvPr/>
        </p:nvSpPr>
        <p:spPr>
          <a:xfrm>
            <a:off x="2951928" y="-244392"/>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Ahogy korábban említettem a mi megoldásunk tartalmaz </a:t>
            </a:r>
            <a:r>
              <a:rPr lang="hu-HU" sz="1200" dirty="0" err="1">
                <a:latin typeface="Arial Nova Cond" panose="020B0506020202020204" pitchFamily="34" charset="0"/>
              </a:rPr>
              <a:t>fgyülegylt</a:t>
            </a:r>
            <a:r>
              <a:rPr lang="hu-HU" sz="1200" dirty="0">
                <a:latin typeface="Arial Nova Cond" panose="020B0506020202020204" pitchFamily="34" charset="0"/>
              </a:rPr>
              <a:t> tanulási elemeket és bizonyos értelemeben </a:t>
            </a:r>
            <a:r>
              <a:rPr lang="hu-HU" sz="1200" dirty="0" err="1">
                <a:latin typeface="Arial Nova Cond" panose="020B0506020202020204" pitchFamily="34" charset="0"/>
              </a:rPr>
              <a:t>Reinfocement</a:t>
            </a:r>
            <a:r>
              <a:rPr lang="hu-HU" sz="1200" dirty="0">
                <a:latin typeface="Arial Nova Cond" panose="020B0506020202020204" pitchFamily="34" charset="0"/>
              </a:rPr>
              <a:t> lering is</a:t>
            </a:r>
            <a:endParaRPr lang="hu-HU" sz="1200" dirty="0">
              <a:solidFill>
                <a:schemeClr val="bg1"/>
              </a:solidFill>
              <a:latin typeface="Arial Nova Cond" panose="020B0506020202020204" pitchFamily="34" charset="0"/>
            </a:endParaRPr>
          </a:p>
        </p:txBody>
      </p:sp>
      <p:sp>
        <p:nvSpPr>
          <p:cNvPr id="41" name="Szabadkézi sokszög: alakzat 40">
            <a:extLst>
              <a:ext uri="{FF2B5EF4-FFF2-40B4-BE49-F238E27FC236}">
                <a16:creationId xmlns:a16="http://schemas.microsoft.com/office/drawing/2014/main" id="{1F654638-922C-4D0C-A08B-EFA1FD0F5977}"/>
              </a:ext>
            </a:extLst>
          </p:cNvPr>
          <p:cNvSpPr/>
          <p:nvPr/>
        </p:nvSpPr>
        <p:spPr>
          <a:xfrm>
            <a:off x="4603369" y="1905"/>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össze ezek az elemek a mi tanulási rendszerünkben.</a:t>
            </a:r>
          </a:p>
        </p:txBody>
      </p:sp>
      <p:sp>
        <p:nvSpPr>
          <p:cNvPr id="42" name="Szabadkézi sokszög: alakzat 41">
            <a:extLst>
              <a:ext uri="{FF2B5EF4-FFF2-40B4-BE49-F238E27FC236}">
                <a16:creationId xmlns:a16="http://schemas.microsoft.com/office/drawing/2014/main" id="{22C42D5C-AF52-427B-BCEA-5DD47D85D1D2}"/>
              </a:ext>
            </a:extLst>
          </p:cNvPr>
          <p:cNvSpPr/>
          <p:nvPr/>
        </p:nvSpPr>
        <p:spPr>
          <a:xfrm>
            <a:off x="4695097" y="954"/>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Nézzük meg, hogyan kapcsolódnak</a:t>
            </a:r>
          </a:p>
        </p:txBody>
      </p:sp>
      <p:sp>
        <p:nvSpPr>
          <p:cNvPr id="47" name="Téglalap: szamárfül 46">
            <a:extLst>
              <a:ext uri="{FF2B5EF4-FFF2-40B4-BE49-F238E27FC236}">
                <a16:creationId xmlns:a16="http://schemas.microsoft.com/office/drawing/2014/main" id="{2E2CCE09-B88E-4372-B039-61C0C6245646}"/>
              </a:ext>
            </a:extLst>
          </p:cNvPr>
          <p:cNvSpPr/>
          <p:nvPr/>
        </p:nvSpPr>
        <p:spPr>
          <a:xfrm>
            <a:off x="2951928"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a:latin typeface="Arial Nova Cond" panose="020B0506020202020204" pitchFamily="34" charset="0"/>
              </a:rPr>
              <a:t>Felügyelt [</a:t>
            </a:r>
            <a:r>
              <a:rPr lang="hu-HU" sz="1200" dirty="0" err="1">
                <a:latin typeface="Arial Nova Cond" panose="020B0506020202020204" pitchFamily="34" charset="0"/>
              </a:rPr>
              <a:t>Supervised</a:t>
            </a:r>
            <a:r>
              <a:rPr lang="hu-HU" sz="1200" dirty="0">
                <a:latin typeface="Arial Nova Cond" panose="020B0506020202020204" pitchFamily="34" charset="0"/>
              </a:rPr>
              <a:t>] tanulásnál mindig – </a:t>
            </a:r>
            <a:r>
              <a:rPr lang="hu-HU" sz="1200" dirty="0" err="1">
                <a:latin typeface="Arial Nova Cond" panose="020B0506020202020204" pitchFamily="34" charset="0"/>
              </a:rPr>
              <a:t>deffiníció</a:t>
            </a:r>
            <a:r>
              <a:rPr lang="hu-HU" sz="1200" dirty="0">
                <a:latin typeface="Arial Nova Cond" panose="020B0506020202020204" pitchFamily="34" charset="0"/>
              </a:rPr>
              <a:t> szerint mindig – vannak input – output adat párjaink.</a:t>
            </a:r>
            <a:endParaRPr lang="hu-HU" sz="1200" dirty="0">
              <a:solidFill>
                <a:schemeClr val="bg1"/>
              </a:solidFill>
              <a:latin typeface="Arial Nova Cond" panose="020B0506020202020204" pitchFamily="34" charset="0"/>
            </a:endParaRPr>
          </a:p>
        </p:txBody>
      </p:sp>
      <p:sp>
        <p:nvSpPr>
          <p:cNvPr id="48" name="Téglalap: szamárfül 47">
            <a:extLst>
              <a:ext uri="{FF2B5EF4-FFF2-40B4-BE49-F238E27FC236}">
                <a16:creationId xmlns:a16="http://schemas.microsoft.com/office/drawing/2014/main" id="{06E2F0A6-DB4C-4C48-954F-06B81522BE01}"/>
              </a:ext>
            </a:extLst>
          </p:cNvPr>
          <p:cNvSpPr/>
          <p:nvPr/>
        </p:nvSpPr>
        <p:spPr>
          <a:xfrm>
            <a:off x="5550845"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hu-HU" sz="1200" dirty="0" err="1">
                <a:latin typeface="Arial Nova Cond" panose="020B0506020202020204" pitchFamily="34" charset="0"/>
              </a:rPr>
              <a:t>Reinforcement</a:t>
            </a:r>
            <a:r>
              <a:rPr lang="hu-HU" sz="1200" dirty="0">
                <a:latin typeface="Arial Nova Cond" panose="020B0506020202020204" pitchFamily="34" charset="0"/>
              </a:rPr>
              <a:t> tanulásnál is lehetnek – nem ebben van a különbség</a:t>
            </a:r>
            <a:endParaRPr lang="hu-HU" sz="1200" dirty="0">
              <a:solidFill>
                <a:schemeClr val="bg1"/>
              </a:solidFill>
              <a:latin typeface="Arial Nova Cond" panose="020B0506020202020204" pitchFamily="34" charset="0"/>
            </a:endParaRPr>
          </a:p>
        </p:txBody>
      </p:sp>
      <p:sp>
        <p:nvSpPr>
          <p:cNvPr id="49" name="Téglalap: szamárfül 48">
            <a:extLst>
              <a:ext uri="{FF2B5EF4-FFF2-40B4-BE49-F238E27FC236}">
                <a16:creationId xmlns:a16="http://schemas.microsoft.com/office/drawing/2014/main" id="{7FD3C866-D2BA-4B39-9C8A-B208C1FEF3E1}"/>
              </a:ext>
            </a:extLst>
          </p:cNvPr>
          <p:cNvSpPr/>
          <p:nvPr/>
        </p:nvSpPr>
        <p:spPr>
          <a:xfrm>
            <a:off x="8149762" y="4182989"/>
            <a:ext cx="2470872" cy="2104965"/>
          </a:xfrm>
          <a:prstGeom prst="foldedCorne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br>
              <a:rPr lang="hu-HU" sz="1200" dirty="0">
                <a:latin typeface="Arial Nova Cond" panose="020B0506020202020204" pitchFamily="34" charset="0"/>
              </a:rPr>
            </a:br>
            <a:r>
              <a:rPr lang="hu-HU" sz="1200" dirty="0">
                <a:latin typeface="Arial Nova Cond" panose="020B0506020202020204" pitchFamily="34" charset="0"/>
              </a:rPr>
              <a:t>Felügyelt tanulásnál ezek az adatpárok eleve adottak és statikusak –</a:t>
            </a:r>
            <a:br>
              <a:rPr lang="hu-HU" sz="1200" dirty="0">
                <a:latin typeface="Arial Nova Cond" panose="020B0506020202020204" pitchFamily="34" charset="0"/>
              </a:rPr>
            </a:br>
            <a:r>
              <a:rPr lang="hu-HU" sz="1200" dirty="0" err="1">
                <a:latin typeface="Arial Nova Cond" panose="020B0506020202020204" pitchFamily="34" charset="0"/>
              </a:rPr>
              <a:t>Reinforcement</a:t>
            </a:r>
            <a:r>
              <a:rPr lang="hu-HU" sz="1200" dirty="0">
                <a:latin typeface="Arial Nova Cond" panose="020B0506020202020204" pitchFamily="34" charset="0"/>
              </a:rPr>
              <a:t> </a:t>
            </a:r>
            <a:r>
              <a:rPr lang="hu-HU" sz="1200" dirty="0" err="1">
                <a:latin typeface="Arial Nova Cond" panose="020B0506020202020204" pitchFamily="34" charset="0"/>
              </a:rPr>
              <a:t>learningben</a:t>
            </a:r>
            <a:r>
              <a:rPr lang="hu-HU" sz="1200" dirty="0">
                <a:latin typeface="Arial Nova Cond" panose="020B0506020202020204" pitchFamily="34" charset="0"/>
              </a:rPr>
              <a:t> viszont a becslés vissza van csatolva a rendszerbe – ezért az adatpárok az összes lehetséges adatpárnak csak egy lehetséges reprezentációi.</a:t>
            </a:r>
            <a:endParaRPr lang="hu-HU" sz="1200" dirty="0">
              <a:solidFill>
                <a:schemeClr val="bg1"/>
              </a:solidFill>
              <a:latin typeface="Arial Nova Cond" panose="020B0506020202020204" pitchFamily="34" charset="0"/>
            </a:endParaRPr>
          </a:p>
        </p:txBody>
      </p:sp>
      <p:sp>
        <p:nvSpPr>
          <p:cNvPr id="76" name="Szabadkézi sokszög: alakzat 75">
            <a:extLst>
              <a:ext uri="{FF2B5EF4-FFF2-40B4-BE49-F238E27FC236}">
                <a16:creationId xmlns:a16="http://schemas.microsoft.com/office/drawing/2014/main" id="{BDD60F0D-30DB-4D9D-B46B-2558189DCAC0}"/>
              </a:ext>
            </a:extLst>
          </p:cNvPr>
          <p:cNvSpPr/>
          <p:nvPr/>
        </p:nvSpPr>
        <p:spPr>
          <a:xfrm>
            <a:off x="4603369" y="1637148"/>
            <a:ext cx="2502759" cy="96601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759" h="966019">
                <a:moveTo>
                  <a:pt x="142324" y="0"/>
                </a:moveTo>
                <a:lnTo>
                  <a:pt x="2449821" y="0"/>
                </a:lnTo>
                <a:cubicBezTo>
                  <a:pt x="2479058" y="0"/>
                  <a:pt x="2502759" y="23701"/>
                  <a:pt x="2502759" y="52938"/>
                </a:cubicBezTo>
                <a:lnTo>
                  <a:pt x="2502759" y="913081"/>
                </a:lnTo>
                <a:cubicBezTo>
                  <a:pt x="2502759" y="942318"/>
                  <a:pt x="2479058" y="966019"/>
                  <a:pt x="2449821" y="966019"/>
                </a:cubicBezTo>
                <a:lnTo>
                  <a:pt x="142324" y="966019"/>
                </a:lnTo>
                <a:cubicBezTo>
                  <a:pt x="113087" y="966019"/>
                  <a:pt x="89386" y="942318"/>
                  <a:pt x="89386" y="913081"/>
                </a:cubicBezTo>
                <a:lnTo>
                  <a:pt x="89386" y="563115"/>
                </a:lnTo>
                <a:lnTo>
                  <a:pt x="0" y="483010"/>
                </a:lnTo>
                <a:lnTo>
                  <a:pt x="89386" y="402905"/>
                </a:lnTo>
                <a:lnTo>
                  <a:pt x="89386" y="52938"/>
                </a:lnTo>
                <a:cubicBezTo>
                  <a:pt x="89386" y="23701"/>
                  <a:pt x="113087" y="0"/>
                  <a:pt x="142324" y="0"/>
                </a:cubicBezTo>
                <a:close/>
              </a:path>
            </a:pathLst>
          </a:custGeom>
          <a:solidFill>
            <a:schemeClr val="bg1"/>
          </a:solidFill>
          <a:ln>
            <a:solidFill>
              <a:schemeClr val="bg1">
                <a:lumMod val="75000"/>
              </a:schemeClr>
            </a:solidFill>
          </a:ln>
          <a:effectLst>
            <a:outerShdw blurRad="177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6800" tIns="360000" rtlCol="0" anchor="t">
            <a:noAutofit/>
          </a:bodyPr>
          <a:lstStyle/>
          <a:p>
            <a:r>
              <a:rPr lang="hu-HU" sz="1000" dirty="0">
                <a:solidFill>
                  <a:schemeClr val="tx1"/>
                </a:solidFill>
                <a:latin typeface="Arial" panose="020B0604020202020204" pitchFamily="34" charset="0"/>
                <a:cs typeface="Arial" panose="020B0604020202020204" pitchFamily="34" charset="0"/>
              </a:rPr>
              <a:t>A rf valami olyan dolog, ahol a döntések már a tanulás során vissza vannak csatolva a tanulási folyamatba.</a:t>
            </a:r>
          </a:p>
        </p:txBody>
      </p:sp>
      <p:sp>
        <p:nvSpPr>
          <p:cNvPr id="77" name="Szabadkézi sokszög: alakzat 76">
            <a:extLst>
              <a:ext uri="{FF2B5EF4-FFF2-40B4-BE49-F238E27FC236}">
                <a16:creationId xmlns:a16="http://schemas.microsoft.com/office/drawing/2014/main" id="{2075DB77-2656-4887-AD30-39AB5AF4F4B3}"/>
              </a:ext>
            </a:extLst>
          </p:cNvPr>
          <p:cNvSpPr/>
          <p:nvPr/>
        </p:nvSpPr>
        <p:spPr>
          <a:xfrm>
            <a:off x="4695097" y="1636197"/>
            <a:ext cx="2414385" cy="316039"/>
          </a:xfrm>
          <a:custGeom>
            <a:avLst/>
            <a:gdLst>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9386 w 2502759"/>
              <a:gd name="connsiteY10" fmla="*/ 52938 h 966019"/>
              <a:gd name="connsiteX11" fmla="*/ 142324 w 2502759"/>
              <a:gd name="connsiteY11" fmla="*/ 0 h 966019"/>
              <a:gd name="connsiteX0" fmla="*/ 142324 w 2502759"/>
              <a:gd name="connsiteY0" fmla="*/ 0 h 966019"/>
              <a:gd name="connsiteX1" fmla="*/ 2449821 w 2502759"/>
              <a:gd name="connsiteY1" fmla="*/ 0 h 966019"/>
              <a:gd name="connsiteX2" fmla="*/ 2502759 w 2502759"/>
              <a:gd name="connsiteY2" fmla="*/ 52938 h 966019"/>
              <a:gd name="connsiteX3" fmla="*/ 2502759 w 2502759"/>
              <a:gd name="connsiteY3" fmla="*/ 913081 h 966019"/>
              <a:gd name="connsiteX4" fmla="*/ 2449821 w 2502759"/>
              <a:gd name="connsiteY4" fmla="*/ 966019 h 966019"/>
              <a:gd name="connsiteX5" fmla="*/ 142324 w 2502759"/>
              <a:gd name="connsiteY5" fmla="*/ 966019 h 966019"/>
              <a:gd name="connsiteX6" fmla="*/ 89386 w 2502759"/>
              <a:gd name="connsiteY6" fmla="*/ 913081 h 966019"/>
              <a:gd name="connsiteX7" fmla="*/ 89386 w 2502759"/>
              <a:gd name="connsiteY7" fmla="*/ 563115 h 966019"/>
              <a:gd name="connsiteX8" fmla="*/ 0 w 2502759"/>
              <a:gd name="connsiteY8" fmla="*/ 483010 h 966019"/>
              <a:gd name="connsiteX9" fmla="*/ 89386 w 2502759"/>
              <a:gd name="connsiteY9" fmla="*/ 402905 h 966019"/>
              <a:gd name="connsiteX10" fmla="*/ 88453 w 2502759"/>
              <a:gd name="connsiteY10" fmla="*/ 178028 h 966019"/>
              <a:gd name="connsiteX11" fmla="*/ 89386 w 2502759"/>
              <a:gd name="connsiteY11" fmla="*/ 52938 h 966019"/>
              <a:gd name="connsiteX12" fmla="*/ 142324 w 2502759"/>
              <a:gd name="connsiteY12" fmla="*/ 0 h 966019"/>
              <a:gd name="connsiteX0" fmla="*/ 142324 w 2502759"/>
              <a:gd name="connsiteY0" fmla="*/ 0 h 966019"/>
              <a:gd name="connsiteX1" fmla="*/ 2449821 w 2502759"/>
              <a:gd name="connsiteY1" fmla="*/ 0 h 966019"/>
              <a:gd name="connsiteX2" fmla="*/ 2502759 w 2502759"/>
              <a:gd name="connsiteY2" fmla="*/ 52938 h 966019"/>
              <a:gd name="connsiteX3" fmla="*/ 2502222 w 2502759"/>
              <a:gd name="connsiteY3" fmla="*/ 190343 h 966019"/>
              <a:gd name="connsiteX4" fmla="*/ 2502759 w 2502759"/>
              <a:gd name="connsiteY4" fmla="*/ 913081 h 966019"/>
              <a:gd name="connsiteX5" fmla="*/ 2449821 w 2502759"/>
              <a:gd name="connsiteY5" fmla="*/ 966019 h 966019"/>
              <a:gd name="connsiteX6" fmla="*/ 142324 w 2502759"/>
              <a:gd name="connsiteY6" fmla="*/ 966019 h 966019"/>
              <a:gd name="connsiteX7" fmla="*/ 89386 w 2502759"/>
              <a:gd name="connsiteY7" fmla="*/ 913081 h 966019"/>
              <a:gd name="connsiteX8" fmla="*/ 89386 w 2502759"/>
              <a:gd name="connsiteY8" fmla="*/ 563115 h 966019"/>
              <a:gd name="connsiteX9" fmla="*/ 0 w 2502759"/>
              <a:gd name="connsiteY9" fmla="*/ 483010 h 966019"/>
              <a:gd name="connsiteX10" fmla="*/ 89386 w 2502759"/>
              <a:gd name="connsiteY10" fmla="*/ 402905 h 966019"/>
              <a:gd name="connsiteX11" fmla="*/ 88453 w 2502759"/>
              <a:gd name="connsiteY11" fmla="*/ 178028 h 966019"/>
              <a:gd name="connsiteX12" fmla="*/ 89386 w 2502759"/>
              <a:gd name="connsiteY12" fmla="*/ 52938 h 966019"/>
              <a:gd name="connsiteX13" fmla="*/ 142324 w 2502759"/>
              <a:gd name="connsiteY13"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53871 w 2414306"/>
              <a:gd name="connsiteY6" fmla="*/ 966019 h 966019"/>
              <a:gd name="connsiteX7" fmla="*/ 933 w 2414306"/>
              <a:gd name="connsiteY7" fmla="*/ 913081 h 966019"/>
              <a:gd name="connsiteX8" fmla="*/ 933 w 2414306"/>
              <a:gd name="connsiteY8" fmla="*/ 563115 h 966019"/>
              <a:gd name="connsiteX9" fmla="*/ 933 w 2414306"/>
              <a:gd name="connsiteY9" fmla="*/ 402905 h 966019"/>
              <a:gd name="connsiteX10" fmla="*/ 0 w 2414306"/>
              <a:gd name="connsiteY10" fmla="*/ 178028 h 966019"/>
              <a:gd name="connsiteX11" fmla="*/ 933 w 2414306"/>
              <a:gd name="connsiteY11" fmla="*/ 52938 h 966019"/>
              <a:gd name="connsiteX12" fmla="*/ 53871 w 2414306"/>
              <a:gd name="connsiteY12" fmla="*/ 0 h 966019"/>
              <a:gd name="connsiteX0" fmla="*/ 53871 w 2414306"/>
              <a:gd name="connsiteY0" fmla="*/ 0 h 966019"/>
              <a:gd name="connsiteX1" fmla="*/ 2361368 w 2414306"/>
              <a:gd name="connsiteY1" fmla="*/ 0 h 966019"/>
              <a:gd name="connsiteX2" fmla="*/ 2414306 w 2414306"/>
              <a:gd name="connsiteY2" fmla="*/ 52938 h 966019"/>
              <a:gd name="connsiteX3" fmla="*/ 2413769 w 2414306"/>
              <a:gd name="connsiteY3" fmla="*/ 190343 h 966019"/>
              <a:gd name="connsiteX4" fmla="*/ 2414306 w 2414306"/>
              <a:gd name="connsiteY4" fmla="*/ 913081 h 966019"/>
              <a:gd name="connsiteX5" fmla="*/ 2361368 w 2414306"/>
              <a:gd name="connsiteY5" fmla="*/ 966019 h 966019"/>
              <a:gd name="connsiteX6" fmla="*/ 933 w 2414306"/>
              <a:gd name="connsiteY6" fmla="*/ 913081 h 966019"/>
              <a:gd name="connsiteX7" fmla="*/ 933 w 2414306"/>
              <a:gd name="connsiteY7" fmla="*/ 563115 h 966019"/>
              <a:gd name="connsiteX8" fmla="*/ 933 w 2414306"/>
              <a:gd name="connsiteY8" fmla="*/ 402905 h 966019"/>
              <a:gd name="connsiteX9" fmla="*/ 0 w 2414306"/>
              <a:gd name="connsiteY9" fmla="*/ 178028 h 966019"/>
              <a:gd name="connsiteX10" fmla="*/ 933 w 2414306"/>
              <a:gd name="connsiteY10" fmla="*/ 52938 h 966019"/>
              <a:gd name="connsiteX11" fmla="*/ 53871 w 2414306"/>
              <a:gd name="connsiteY11" fmla="*/ 0 h 966019"/>
              <a:gd name="connsiteX0" fmla="*/ 53871 w 2414306"/>
              <a:gd name="connsiteY0" fmla="*/ 0 h 982040"/>
              <a:gd name="connsiteX1" fmla="*/ 2361368 w 2414306"/>
              <a:gd name="connsiteY1" fmla="*/ 0 h 982040"/>
              <a:gd name="connsiteX2" fmla="*/ 2414306 w 2414306"/>
              <a:gd name="connsiteY2" fmla="*/ 52938 h 982040"/>
              <a:gd name="connsiteX3" fmla="*/ 2413769 w 2414306"/>
              <a:gd name="connsiteY3" fmla="*/ 190343 h 982040"/>
              <a:gd name="connsiteX4" fmla="*/ 2414306 w 2414306"/>
              <a:gd name="connsiteY4" fmla="*/ 913081 h 982040"/>
              <a:gd name="connsiteX5" fmla="*/ 933 w 2414306"/>
              <a:gd name="connsiteY5" fmla="*/ 913081 h 982040"/>
              <a:gd name="connsiteX6" fmla="*/ 933 w 2414306"/>
              <a:gd name="connsiteY6" fmla="*/ 563115 h 982040"/>
              <a:gd name="connsiteX7" fmla="*/ 933 w 2414306"/>
              <a:gd name="connsiteY7" fmla="*/ 402905 h 982040"/>
              <a:gd name="connsiteX8" fmla="*/ 0 w 2414306"/>
              <a:gd name="connsiteY8" fmla="*/ 178028 h 982040"/>
              <a:gd name="connsiteX9" fmla="*/ 933 w 2414306"/>
              <a:gd name="connsiteY9" fmla="*/ 52938 h 982040"/>
              <a:gd name="connsiteX10" fmla="*/ 53871 w 2414306"/>
              <a:gd name="connsiteY10" fmla="*/ 0 h 982040"/>
              <a:gd name="connsiteX0" fmla="*/ 53871 w 2414306"/>
              <a:gd name="connsiteY0" fmla="*/ 0 h 920876"/>
              <a:gd name="connsiteX1" fmla="*/ 2361368 w 2414306"/>
              <a:gd name="connsiteY1" fmla="*/ 0 h 920876"/>
              <a:gd name="connsiteX2" fmla="*/ 2414306 w 2414306"/>
              <a:gd name="connsiteY2" fmla="*/ 52938 h 920876"/>
              <a:gd name="connsiteX3" fmla="*/ 2413769 w 2414306"/>
              <a:gd name="connsiteY3" fmla="*/ 190343 h 920876"/>
              <a:gd name="connsiteX4" fmla="*/ 2414306 w 2414306"/>
              <a:gd name="connsiteY4" fmla="*/ 913081 h 920876"/>
              <a:gd name="connsiteX5" fmla="*/ 933 w 2414306"/>
              <a:gd name="connsiteY5" fmla="*/ 563115 h 920876"/>
              <a:gd name="connsiteX6" fmla="*/ 933 w 2414306"/>
              <a:gd name="connsiteY6" fmla="*/ 402905 h 920876"/>
              <a:gd name="connsiteX7" fmla="*/ 0 w 2414306"/>
              <a:gd name="connsiteY7" fmla="*/ 178028 h 920876"/>
              <a:gd name="connsiteX8" fmla="*/ 933 w 2414306"/>
              <a:gd name="connsiteY8" fmla="*/ 52938 h 920876"/>
              <a:gd name="connsiteX9" fmla="*/ 53871 w 2414306"/>
              <a:gd name="connsiteY9" fmla="*/ 0 h 920876"/>
              <a:gd name="connsiteX0" fmla="*/ 53871 w 2414306"/>
              <a:gd name="connsiteY0" fmla="*/ 0 h 915179"/>
              <a:gd name="connsiteX1" fmla="*/ 2361368 w 2414306"/>
              <a:gd name="connsiteY1" fmla="*/ 0 h 915179"/>
              <a:gd name="connsiteX2" fmla="*/ 2414306 w 2414306"/>
              <a:gd name="connsiteY2" fmla="*/ 52938 h 915179"/>
              <a:gd name="connsiteX3" fmla="*/ 2413769 w 2414306"/>
              <a:gd name="connsiteY3" fmla="*/ 190343 h 915179"/>
              <a:gd name="connsiteX4" fmla="*/ 2414306 w 2414306"/>
              <a:gd name="connsiteY4" fmla="*/ 913081 h 915179"/>
              <a:gd name="connsiteX5" fmla="*/ 933 w 2414306"/>
              <a:gd name="connsiteY5" fmla="*/ 402905 h 915179"/>
              <a:gd name="connsiteX6" fmla="*/ 0 w 2414306"/>
              <a:gd name="connsiteY6" fmla="*/ 178028 h 915179"/>
              <a:gd name="connsiteX7" fmla="*/ 933 w 2414306"/>
              <a:gd name="connsiteY7" fmla="*/ 52938 h 915179"/>
              <a:gd name="connsiteX8" fmla="*/ 53871 w 2414306"/>
              <a:gd name="connsiteY8" fmla="*/ 0 h 915179"/>
              <a:gd name="connsiteX0" fmla="*/ 53871 w 2414306"/>
              <a:gd name="connsiteY0" fmla="*/ 0 h 913081"/>
              <a:gd name="connsiteX1" fmla="*/ 2361368 w 2414306"/>
              <a:gd name="connsiteY1" fmla="*/ 0 h 913081"/>
              <a:gd name="connsiteX2" fmla="*/ 2414306 w 2414306"/>
              <a:gd name="connsiteY2" fmla="*/ 52938 h 913081"/>
              <a:gd name="connsiteX3" fmla="*/ 2413769 w 2414306"/>
              <a:gd name="connsiteY3" fmla="*/ 190343 h 913081"/>
              <a:gd name="connsiteX4" fmla="*/ 2414306 w 2414306"/>
              <a:gd name="connsiteY4" fmla="*/ 913081 h 913081"/>
              <a:gd name="connsiteX5" fmla="*/ 0 w 2414306"/>
              <a:gd name="connsiteY5" fmla="*/ 178028 h 913081"/>
              <a:gd name="connsiteX6" fmla="*/ 933 w 2414306"/>
              <a:gd name="connsiteY6" fmla="*/ 52938 h 913081"/>
              <a:gd name="connsiteX7" fmla="*/ 53871 w 2414306"/>
              <a:gd name="connsiteY7" fmla="*/ 0 h 913081"/>
              <a:gd name="connsiteX0" fmla="*/ 53871 w 2414306"/>
              <a:gd name="connsiteY0" fmla="*/ 0 h 190343"/>
              <a:gd name="connsiteX1" fmla="*/ 2361368 w 2414306"/>
              <a:gd name="connsiteY1" fmla="*/ 0 h 190343"/>
              <a:gd name="connsiteX2" fmla="*/ 2414306 w 2414306"/>
              <a:gd name="connsiteY2" fmla="*/ 52938 h 190343"/>
              <a:gd name="connsiteX3" fmla="*/ 2413769 w 2414306"/>
              <a:gd name="connsiteY3" fmla="*/ 190343 h 190343"/>
              <a:gd name="connsiteX4" fmla="*/ 0 w 2414306"/>
              <a:gd name="connsiteY4" fmla="*/ 178028 h 190343"/>
              <a:gd name="connsiteX5" fmla="*/ 933 w 2414306"/>
              <a:gd name="connsiteY5" fmla="*/ 52938 h 190343"/>
              <a:gd name="connsiteX6" fmla="*/ 53871 w 2414306"/>
              <a:gd name="connsiteY6" fmla="*/ 0 h 190343"/>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6290 w 2416725"/>
              <a:gd name="connsiteY0" fmla="*/ 0 h 258715"/>
              <a:gd name="connsiteX1" fmla="*/ 2363787 w 2416725"/>
              <a:gd name="connsiteY1" fmla="*/ 0 h 258715"/>
              <a:gd name="connsiteX2" fmla="*/ 2416725 w 2416725"/>
              <a:gd name="connsiteY2" fmla="*/ 52938 h 258715"/>
              <a:gd name="connsiteX3" fmla="*/ 2416188 w 2416725"/>
              <a:gd name="connsiteY3" fmla="*/ 190343 h 258715"/>
              <a:gd name="connsiteX4" fmla="*/ 38 w 2416725"/>
              <a:gd name="connsiteY4" fmla="*/ 258715 h 258715"/>
              <a:gd name="connsiteX5" fmla="*/ 3352 w 2416725"/>
              <a:gd name="connsiteY5" fmla="*/ 52938 h 258715"/>
              <a:gd name="connsiteX6" fmla="*/ 56290 w 2416725"/>
              <a:gd name="connsiteY6" fmla="*/ 0 h 258715"/>
              <a:gd name="connsiteX0" fmla="*/ 52938 w 2413373"/>
              <a:gd name="connsiteY0" fmla="*/ 0 h 258715"/>
              <a:gd name="connsiteX1" fmla="*/ 2360435 w 2413373"/>
              <a:gd name="connsiteY1" fmla="*/ 0 h 258715"/>
              <a:gd name="connsiteX2" fmla="*/ 2413373 w 2413373"/>
              <a:gd name="connsiteY2" fmla="*/ 52938 h 258715"/>
              <a:gd name="connsiteX3" fmla="*/ 2412836 w 2413373"/>
              <a:gd name="connsiteY3" fmla="*/ 190343 h 258715"/>
              <a:gd name="connsiteX4" fmla="*/ 1448 w 2413373"/>
              <a:gd name="connsiteY4" fmla="*/ 258715 h 258715"/>
              <a:gd name="connsiteX5" fmla="*/ 0 w 2413373"/>
              <a:gd name="connsiteY5" fmla="*/ 52938 h 258715"/>
              <a:gd name="connsiteX6" fmla="*/ 52938 w 2413373"/>
              <a:gd name="connsiteY6" fmla="*/ 0 h 258715"/>
              <a:gd name="connsiteX0" fmla="*/ 53950 w 2414385"/>
              <a:gd name="connsiteY0" fmla="*/ 0 h 260683"/>
              <a:gd name="connsiteX1" fmla="*/ 2361447 w 2414385"/>
              <a:gd name="connsiteY1" fmla="*/ 0 h 260683"/>
              <a:gd name="connsiteX2" fmla="*/ 2414385 w 2414385"/>
              <a:gd name="connsiteY2" fmla="*/ 52938 h 260683"/>
              <a:gd name="connsiteX3" fmla="*/ 2413848 w 2414385"/>
              <a:gd name="connsiteY3" fmla="*/ 190343 h 260683"/>
              <a:gd name="connsiteX4" fmla="*/ 79 w 2414385"/>
              <a:gd name="connsiteY4" fmla="*/ 260683 h 260683"/>
              <a:gd name="connsiteX5" fmla="*/ 1012 w 2414385"/>
              <a:gd name="connsiteY5" fmla="*/ 52938 h 260683"/>
              <a:gd name="connsiteX6" fmla="*/ 53950 w 2414385"/>
              <a:gd name="connsiteY6" fmla="*/ 0 h 260683"/>
              <a:gd name="connsiteX0" fmla="*/ 53950 w 2414385"/>
              <a:gd name="connsiteY0" fmla="*/ 0 h 261190"/>
              <a:gd name="connsiteX1" fmla="*/ 2361447 w 2414385"/>
              <a:gd name="connsiteY1" fmla="*/ 0 h 261190"/>
              <a:gd name="connsiteX2" fmla="*/ 2414385 w 2414385"/>
              <a:gd name="connsiteY2" fmla="*/ 52938 h 261190"/>
              <a:gd name="connsiteX3" fmla="*/ 2413848 w 2414385"/>
              <a:gd name="connsiteY3" fmla="*/ 261190 h 261190"/>
              <a:gd name="connsiteX4" fmla="*/ 79 w 2414385"/>
              <a:gd name="connsiteY4" fmla="*/ 260683 h 261190"/>
              <a:gd name="connsiteX5" fmla="*/ 1012 w 2414385"/>
              <a:gd name="connsiteY5" fmla="*/ 52938 h 261190"/>
              <a:gd name="connsiteX6" fmla="*/ 53950 w 2414385"/>
              <a:gd name="connsiteY6" fmla="*/ 0 h 2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385" h="261190">
                <a:moveTo>
                  <a:pt x="53950" y="0"/>
                </a:moveTo>
                <a:lnTo>
                  <a:pt x="2361447" y="0"/>
                </a:lnTo>
                <a:cubicBezTo>
                  <a:pt x="2390684" y="0"/>
                  <a:pt x="2414385" y="23701"/>
                  <a:pt x="2414385" y="52938"/>
                </a:cubicBezTo>
                <a:lnTo>
                  <a:pt x="2413848" y="261190"/>
                </a:lnTo>
                <a:lnTo>
                  <a:pt x="79" y="260683"/>
                </a:lnTo>
                <a:cubicBezTo>
                  <a:pt x="-404" y="192091"/>
                  <a:pt x="1495" y="121530"/>
                  <a:pt x="1012" y="52938"/>
                </a:cubicBezTo>
                <a:cubicBezTo>
                  <a:pt x="1012" y="23701"/>
                  <a:pt x="24713" y="0"/>
                  <a:pt x="53950" y="0"/>
                </a:cubicBezTo>
                <a:close/>
              </a:path>
            </a:pathLst>
          </a:custGeom>
          <a:solidFill>
            <a:schemeClr val="bg1">
              <a:lumMod val="9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44000" rtlCol="0" anchor="ctr">
            <a:noAutofit/>
          </a:bodyPr>
          <a:lstStyle/>
          <a:p>
            <a:r>
              <a:rPr lang="hu-HU" sz="1000" dirty="0">
                <a:solidFill>
                  <a:schemeClr val="tx1"/>
                </a:solidFill>
                <a:latin typeface="Arial" panose="020B0604020202020204" pitchFamily="34" charset="0"/>
                <a:cs typeface="Arial" panose="020B0604020202020204" pitchFamily="34" charset="0"/>
              </a:rPr>
              <a:t>Egyenlőre maradjunk abban, hogy</a:t>
            </a:r>
          </a:p>
        </p:txBody>
      </p:sp>
      <p:sp>
        <p:nvSpPr>
          <p:cNvPr id="28" name="Szöveg helye 14">
            <a:extLst>
              <a:ext uri="{FF2B5EF4-FFF2-40B4-BE49-F238E27FC236}">
                <a16:creationId xmlns:a16="http://schemas.microsoft.com/office/drawing/2014/main" id="{C32385FD-2C7D-4C0B-85D8-84DF49E510EB}"/>
              </a:ext>
            </a:extLst>
          </p:cNvPr>
          <p:cNvSpPr txBox="1">
            <a:spLocks/>
          </p:cNvSpPr>
          <p:nvPr/>
        </p:nvSpPr>
        <p:spPr>
          <a:xfrm>
            <a:off x="10412130" y="1652474"/>
            <a:ext cx="2413373"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bg1"/>
                </a:solidFill>
                <a:latin typeface="Arial" panose="020B0604020202020204" pitchFamily="34" charset="0"/>
                <a:cs typeface="Arial" panose="020B0604020202020204" pitchFamily="34" charset="0"/>
              </a:rPr>
              <a:t>Our</a:t>
            </a:r>
            <a:r>
              <a:rPr lang="hu-HU" sz="2400" dirty="0">
                <a:solidFill>
                  <a:schemeClr val="bg1"/>
                </a:solidFill>
                <a:latin typeface="Arial" panose="020B0604020202020204" pitchFamily="34" charset="0"/>
                <a:cs typeface="Arial" panose="020B0604020202020204" pitchFamily="34" charset="0"/>
              </a:rPr>
              <a:t> </a:t>
            </a:r>
            <a:r>
              <a:rPr lang="hu-HU" sz="2400" dirty="0" err="1">
                <a:solidFill>
                  <a:schemeClr val="bg1"/>
                </a:solidFill>
                <a:latin typeface="Arial" panose="020B0604020202020204" pitchFamily="34" charset="0"/>
                <a:cs typeface="Arial" panose="020B0604020202020204" pitchFamily="34" charset="0"/>
              </a:rPr>
              <a:t>Solution</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nem szimuláció</a:t>
            </a:r>
          </a:p>
        </p:txBody>
      </p:sp>
      <p:sp>
        <p:nvSpPr>
          <p:cNvPr id="29" name="Szöveg helye 14">
            <a:extLst>
              <a:ext uri="{FF2B5EF4-FFF2-40B4-BE49-F238E27FC236}">
                <a16:creationId xmlns:a16="http://schemas.microsoft.com/office/drawing/2014/main" id="{F3C95B4D-794B-455F-967F-6561E5FEABA7}"/>
              </a:ext>
            </a:extLst>
          </p:cNvPr>
          <p:cNvSpPr txBox="1">
            <a:spLocks/>
          </p:cNvSpPr>
          <p:nvPr/>
        </p:nvSpPr>
        <p:spPr>
          <a:xfrm>
            <a:off x="3544430" y="3337432"/>
            <a:ext cx="7809370" cy="850510"/>
          </a:xfrm>
          <a:prstGeom prst="rect">
            <a:avLst/>
          </a:prstGeom>
          <a:no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bg1"/>
                </a:solidFill>
                <a:latin typeface="Arial" panose="020B0604020202020204" pitchFamily="34" charset="0"/>
                <a:cs typeface="Arial" panose="020B0604020202020204" pitchFamily="34" charset="0"/>
              </a:rPr>
              <a:t>De előtte nézzük meg, hogy az autós hülyeség</a:t>
            </a:r>
            <a:br>
              <a:rPr lang="hu-HU" sz="2400" dirty="0">
                <a:solidFill>
                  <a:schemeClr val="bg1"/>
                </a:solidFill>
                <a:latin typeface="Arial" panose="020B0604020202020204" pitchFamily="34" charset="0"/>
                <a:cs typeface="Arial" panose="020B0604020202020204" pitchFamily="34" charset="0"/>
              </a:rPr>
            </a:br>
            <a:r>
              <a:rPr lang="hu-HU" dirty="0">
                <a:solidFill>
                  <a:schemeClr val="bg1"/>
                </a:solidFill>
                <a:latin typeface="Calibri Light" panose="020F0302020204030204" pitchFamily="34" charset="0"/>
                <a:cs typeface="Calibri Light" panose="020F0302020204030204" pitchFamily="34" charset="0"/>
              </a:rPr>
              <a:t>hogyan kapcsolódik az </a:t>
            </a:r>
            <a:r>
              <a:rPr lang="hu-HU" dirty="0" err="1">
                <a:solidFill>
                  <a:schemeClr val="bg1"/>
                </a:solidFill>
                <a:latin typeface="Calibri Light" panose="020F0302020204030204" pitchFamily="34" charset="0"/>
                <a:cs typeface="Calibri Light" panose="020F0302020204030204" pitchFamily="34" charset="0"/>
              </a:rPr>
              <a:t>autonom</a:t>
            </a:r>
            <a:r>
              <a:rPr lang="hu-HU" dirty="0">
                <a:solidFill>
                  <a:schemeClr val="bg1"/>
                </a:solidFill>
                <a:latin typeface="Calibri Light" panose="020F0302020204030204" pitchFamily="34" charset="0"/>
                <a:cs typeface="Calibri Light" panose="020F0302020204030204" pitchFamily="34" charset="0"/>
              </a:rPr>
              <a:t> erőforrás menedzseléshez.</a:t>
            </a:r>
          </a:p>
        </p:txBody>
      </p:sp>
    </p:spTree>
    <p:extLst>
      <p:ext uri="{BB962C8B-B14F-4D97-AF65-F5344CB8AC3E}">
        <p14:creationId xmlns:p14="http://schemas.microsoft.com/office/powerpoint/2010/main" val="12293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7" grpId="0" animBg="1"/>
      <p:bldP spid="48" grpId="0" animBg="1"/>
      <p:bldP spid="49" grpId="0" animBg="1"/>
      <p:bldP spid="76" grpId="0" animBg="1"/>
      <p:bldP spid="77"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21121</TotalTime>
  <Words>6582</Words>
  <Application>Microsoft Office PowerPoint</Application>
  <PresentationFormat>Szélesvásznú</PresentationFormat>
  <Paragraphs>595</Paragraphs>
  <Slides>37</Slides>
  <Notes>36</Notes>
  <HiddenSlides>3</HiddenSlides>
  <MMClips>22</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37</vt:i4>
      </vt:variant>
    </vt:vector>
  </HeadingPairs>
  <TitlesOfParts>
    <vt:vector size="47" baseType="lpstr">
      <vt:lpstr>Arial</vt:lpstr>
      <vt:lpstr>Arial Nova Cond</vt:lpstr>
      <vt:lpstr>Calibri</vt:lpstr>
      <vt:lpstr>Calibri Light</vt:lpstr>
      <vt:lpstr>Consolas</vt:lpstr>
      <vt:lpstr>Georgia</vt:lpstr>
      <vt:lpstr>Georgia</vt:lpstr>
      <vt:lpstr>Times New Roman</vt:lpstr>
      <vt:lpstr>Verdana</vt:lpstr>
      <vt:lpstr>Office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Pintye István</cp:lastModifiedBy>
  <cp:revision>1158</cp:revision>
  <dcterms:created xsi:type="dcterms:W3CDTF">2019-06-15T13:08:53Z</dcterms:created>
  <dcterms:modified xsi:type="dcterms:W3CDTF">2021-11-13T21:53:20Z</dcterms:modified>
</cp:coreProperties>
</file>